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79"/>
  </p:notesMasterIdLst>
  <p:handoutMasterIdLst>
    <p:handoutMasterId r:id="rId80"/>
  </p:handoutMasterIdLst>
  <p:sldIdLst>
    <p:sldId id="1020" r:id="rId3"/>
    <p:sldId id="1023" r:id="rId4"/>
    <p:sldId id="1024" r:id="rId5"/>
    <p:sldId id="937" r:id="rId6"/>
    <p:sldId id="934" r:id="rId7"/>
    <p:sldId id="1013" r:id="rId8"/>
    <p:sldId id="1010" r:id="rId9"/>
    <p:sldId id="1011" r:id="rId10"/>
    <p:sldId id="1025" r:id="rId11"/>
    <p:sldId id="939" r:id="rId12"/>
    <p:sldId id="940" r:id="rId13"/>
    <p:sldId id="1021" r:id="rId14"/>
    <p:sldId id="956" r:id="rId15"/>
    <p:sldId id="995" r:id="rId16"/>
    <p:sldId id="1001" r:id="rId17"/>
    <p:sldId id="1003" r:id="rId18"/>
    <p:sldId id="957" r:id="rId19"/>
    <p:sldId id="1022" r:id="rId20"/>
    <p:sldId id="952" r:id="rId21"/>
    <p:sldId id="953" r:id="rId22"/>
    <p:sldId id="954" r:id="rId23"/>
    <p:sldId id="1026" r:id="rId24"/>
    <p:sldId id="961" r:id="rId25"/>
    <p:sldId id="962" r:id="rId26"/>
    <p:sldId id="966" r:id="rId27"/>
    <p:sldId id="967" r:id="rId28"/>
    <p:sldId id="968" r:id="rId29"/>
    <p:sldId id="969" r:id="rId30"/>
    <p:sldId id="993" r:id="rId31"/>
    <p:sldId id="990" r:id="rId32"/>
    <p:sldId id="943" r:id="rId33"/>
    <p:sldId id="999" r:id="rId34"/>
    <p:sldId id="1041" r:id="rId35"/>
    <p:sldId id="1042" r:id="rId36"/>
    <p:sldId id="1043" r:id="rId37"/>
    <p:sldId id="1044" r:id="rId38"/>
    <p:sldId id="970" r:id="rId39"/>
    <p:sldId id="986" r:id="rId40"/>
    <p:sldId id="985" r:id="rId41"/>
    <p:sldId id="944" r:id="rId42"/>
    <p:sldId id="1012" r:id="rId43"/>
    <p:sldId id="945" r:id="rId44"/>
    <p:sldId id="971" r:id="rId45"/>
    <p:sldId id="972" r:id="rId46"/>
    <p:sldId id="946" r:id="rId47"/>
    <p:sldId id="947" r:id="rId48"/>
    <p:sldId id="948" r:id="rId49"/>
    <p:sldId id="1027" r:id="rId50"/>
    <p:sldId id="974" r:id="rId51"/>
    <p:sldId id="998" r:id="rId52"/>
    <p:sldId id="975" r:id="rId53"/>
    <p:sldId id="976" r:id="rId54"/>
    <p:sldId id="991" r:id="rId55"/>
    <p:sldId id="1028" r:id="rId56"/>
    <p:sldId id="978" r:id="rId57"/>
    <p:sldId id="979" r:id="rId58"/>
    <p:sldId id="980" r:id="rId59"/>
    <p:sldId id="1007" r:id="rId60"/>
    <p:sldId id="1014" r:id="rId61"/>
    <p:sldId id="1015" r:id="rId62"/>
    <p:sldId id="1016" r:id="rId63"/>
    <p:sldId id="1017" r:id="rId64"/>
    <p:sldId id="1018" r:id="rId65"/>
    <p:sldId id="1030" r:id="rId66"/>
    <p:sldId id="1031" r:id="rId67"/>
    <p:sldId id="1032" r:id="rId68"/>
    <p:sldId id="1033" r:id="rId69"/>
    <p:sldId id="1034" r:id="rId70"/>
    <p:sldId id="1035" r:id="rId71"/>
    <p:sldId id="1036" r:id="rId72"/>
    <p:sldId id="1037" r:id="rId73"/>
    <p:sldId id="1038" r:id="rId74"/>
    <p:sldId id="1039" r:id="rId75"/>
    <p:sldId id="1040" r:id="rId76"/>
    <p:sldId id="982" r:id="rId77"/>
    <p:sldId id="1019" r:id="rId78"/>
  </p:sldIdLst>
  <p:sldSz cx="9144000" cy="6858000" type="screen4x3"/>
  <p:notesSz cx="6834188" cy="9979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6DD1F6-542F-4F67-BA37-AC4F1DE94BCD}">
          <p14:sldIdLst>
            <p14:sldId id="1020"/>
            <p14:sldId id="1023"/>
            <p14:sldId id="1024"/>
            <p14:sldId id="937"/>
            <p14:sldId id="934"/>
            <p14:sldId id="1013"/>
            <p14:sldId id="1010"/>
            <p14:sldId id="1011"/>
            <p14:sldId id="1025"/>
            <p14:sldId id="939"/>
            <p14:sldId id="940"/>
            <p14:sldId id="1021"/>
            <p14:sldId id="956"/>
            <p14:sldId id="995"/>
            <p14:sldId id="1001"/>
            <p14:sldId id="1003"/>
            <p14:sldId id="957"/>
            <p14:sldId id="1022"/>
            <p14:sldId id="952"/>
            <p14:sldId id="953"/>
            <p14:sldId id="954"/>
            <p14:sldId id="1026"/>
            <p14:sldId id="961"/>
            <p14:sldId id="962"/>
            <p14:sldId id="966"/>
            <p14:sldId id="967"/>
            <p14:sldId id="968"/>
            <p14:sldId id="969"/>
            <p14:sldId id="993"/>
            <p14:sldId id="990"/>
            <p14:sldId id="943"/>
            <p14:sldId id="999"/>
            <p14:sldId id="1041"/>
            <p14:sldId id="1042"/>
            <p14:sldId id="1043"/>
            <p14:sldId id="1044"/>
            <p14:sldId id="970"/>
            <p14:sldId id="986"/>
            <p14:sldId id="985"/>
            <p14:sldId id="944"/>
            <p14:sldId id="1012"/>
            <p14:sldId id="945"/>
            <p14:sldId id="971"/>
            <p14:sldId id="972"/>
            <p14:sldId id="946"/>
            <p14:sldId id="947"/>
            <p14:sldId id="948"/>
            <p14:sldId id="1027"/>
            <p14:sldId id="974"/>
            <p14:sldId id="998"/>
            <p14:sldId id="975"/>
            <p14:sldId id="976"/>
            <p14:sldId id="991"/>
            <p14:sldId id="1028"/>
            <p14:sldId id="978"/>
            <p14:sldId id="979"/>
            <p14:sldId id="980"/>
            <p14:sldId id="1007"/>
            <p14:sldId id="1014"/>
            <p14:sldId id="1015"/>
            <p14:sldId id="1016"/>
            <p14:sldId id="1017"/>
            <p14:sldId id="1018"/>
            <p14:sldId id="1030"/>
            <p14:sldId id="1031"/>
            <p14:sldId id="1032"/>
            <p14:sldId id="1033"/>
            <p14:sldId id="1034"/>
            <p14:sldId id="1035"/>
            <p14:sldId id="1036"/>
            <p14:sldId id="1037"/>
            <p14:sldId id="1038"/>
            <p14:sldId id="1039"/>
            <p14:sldId id="1040"/>
            <p14:sldId id="982"/>
            <p14:sldId id="10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3">
          <p15:clr>
            <a:srgbClr val="A4A3A4"/>
          </p15:clr>
        </p15:guide>
        <p15:guide id="2" pos="215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CEC8"/>
    <a:srgbClr val="0066CC"/>
    <a:srgbClr val="FF6600"/>
    <a:srgbClr val="3366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46" autoAdjust="0"/>
    <p:restoredTop sz="94837" autoAdjust="0"/>
  </p:normalViewPr>
  <p:slideViewPr>
    <p:cSldViewPr>
      <p:cViewPr varScale="1">
        <p:scale>
          <a:sx n="70" d="100"/>
          <a:sy n="70" d="100"/>
        </p:scale>
        <p:origin x="13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26"/>
    </p:cViewPr>
  </p:sorterViewPr>
  <p:notesViewPr>
    <p:cSldViewPr>
      <p:cViewPr varScale="1">
        <p:scale>
          <a:sx n="49" d="100"/>
          <a:sy n="49" d="100"/>
        </p:scale>
        <p:origin x="-2688" y="-77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71125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r">
              <a:defRPr sz="1300"/>
            </a:lvl1pPr>
          </a:lstStyle>
          <a:p>
            <a:fld id="{CC3A6E1C-6F36-4403-ABB0-A093110856CA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71125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r">
              <a:defRPr sz="1300"/>
            </a:lvl1pPr>
          </a:lstStyle>
          <a:p>
            <a:fld id="{AB7BC793-B69D-4E60-84BD-02D0A01F1C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88412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71125" y="0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/>
          <a:lstStyle>
            <a:lvl1pPr algn="r">
              <a:defRPr sz="1300"/>
            </a:lvl1pPr>
          </a:lstStyle>
          <a:p>
            <a:fld id="{0D502447-CCF9-41A8-9378-1895FD3B14DD}" type="datetimeFigureOut">
              <a:rPr lang="ru-RU" smtClean="0"/>
              <a:pPr/>
              <a:t>17.04.2017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9300"/>
            <a:ext cx="4989512" cy="3741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64" tIns="48032" rIns="96064" bIns="4803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3419" y="4740037"/>
            <a:ext cx="5467350" cy="4490561"/>
          </a:xfrm>
          <a:prstGeom prst="rect">
            <a:avLst/>
          </a:prstGeom>
        </p:spPr>
        <p:txBody>
          <a:bodyPr vert="horz" lIns="96064" tIns="48032" rIns="96064" bIns="480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71125" y="9478342"/>
            <a:ext cx="2961481" cy="498952"/>
          </a:xfrm>
          <a:prstGeom prst="rect">
            <a:avLst/>
          </a:prstGeom>
        </p:spPr>
        <p:txBody>
          <a:bodyPr vert="horz" lIns="96064" tIns="48032" rIns="96064" bIns="48032" rtlCol="0" anchor="b"/>
          <a:lstStyle>
            <a:lvl1pPr algn="r">
              <a:defRPr sz="1300"/>
            </a:lvl1pPr>
          </a:lstStyle>
          <a:p>
            <a:fld id="{8D1DCC1B-CACF-457B-A39E-59A07B83F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04960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426347-9DB2-4361-9796-910523FE38F1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40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1988DD0-EBAF-48F0-AB08-D1EE1A3067AA}" type="slidenum">
              <a:rPr lang="en-US" smtClean="0">
                <a:solidFill>
                  <a:srgbClr val="000000"/>
                </a:solidFill>
                <a:latin typeface="Times New Roman" pitchFamily="16" charset="0"/>
                <a:ea typeface="Calibri"/>
              </a:rPr>
              <a:pPr eaLnBrk="1"/>
              <a:t>56</a:t>
            </a:fld>
            <a:endParaRPr lang="en-US" dirty="0" smtClean="0">
              <a:solidFill>
                <a:srgbClr val="000000"/>
              </a:solidFill>
              <a:latin typeface="Times New Roman" pitchFamily="16" charset="0"/>
              <a:ea typeface="Calibri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60413"/>
            <a:ext cx="4984750" cy="3738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132" y="4739853"/>
            <a:ext cx="5467924" cy="4490931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555183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1988DD0-EBAF-48F0-AB08-D1EE1A3067AA}" type="slidenum">
              <a:rPr lang="en-US" smtClean="0">
                <a:solidFill>
                  <a:srgbClr val="000000"/>
                </a:solidFill>
                <a:latin typeface="Times New Roman" pitchFamily="16" charset="0"/>
                <a:ea typeface="Calibri"/>
              </a:rPr>
              <a:pPr eaLnBrk="1"/>
              <a:t>57</a:t>
            </a:fld>
            <a:endParaRPr lang="en-US" dirty="0" smtClean="0">
              <a:solidFill>
                <a:srgbClr val="000000"/>
              </a:solidFill>
              <a:latin typeface="Times New Roman" pitchFamily="16" charset="0"/>
              <a:ea typeface="Calibri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58825"/>
            <a:ext cx="4987925" cy="3740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132" y="4739852"/>
            <a:ext cx="5467924" cy="4490931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093169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3A02347-C432-4AA3-9B6D-5624AC8E251A}" type="slidenum">
              <a:rPr lang="ru-RU" smtClean="0">
                <a:latin typeface="Calibri"/>
                <a:ea typeface="Calibri"/>
                <a:cs typeface="Calibri"/>
              </a:rPr>
              <a:pPr>
                <a:defRPr/>
              </a:pPr>
              <a:t>63</a:t>
            </a:fld>
            <a:endParaRPr lang="ru-RU" dirty="0" smtClean="0">
              <a:latin typeface="Calibri"/>
              <a:ea typeface="Calibri"/>
              <a:cs typeface="Calibri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857710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67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6869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6807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charset="0"/>
                <a:ea typeface="Arial" charset="0"/>
              </a:defRPr>
            </a:lvl9pPr>
          </a:lstStyle>
          <a:p>
            <a:pPr eaLnBrk="1" hangingPunct="1"/>
            <a:fld id="{EE3FFFFE-4542-B148-A243-9A6F8D92E18D}" type="slidenum">
              <a:rPr lang="ru-RU" b="0">
                <a:solidFill>
                  <a:srgbClr val="000000"/>
                </a:solidFill>
              </a:rPr>
              <a:pPr eaLnBrk="1" hangingPunct="1"/>
              <a:t>69</a:t>
            </a:fld>
            <a:endParaRPr lang="ru-RU" b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838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6A01-9593-8346-9E28-250974948858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744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01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842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/>
              <a:pPr>
                <a:defRPr/>
              </a:pPr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417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A5F0C9-320A-4E41-B555-AE8B11C0EB29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405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D0D90-6155-4204-8DC0-79721D667CAE}" type="slidenum">
              <a:rPr lang="ru-RU" smtClean="0"/>
              <a:pPr>
                <a:defRPr/>
              </a:pPr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54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1988DD0-EBAF-48F0-AB08-D1EE1A3067AA}" type="slidenum">
              <a:rPr lang="en-US" smtClean="0">
                <a:solidFill>
                  <a:srgbClr val="000000"/>
                </a:solidFill>
                <a:latin typeface="Times New Roman" pitchFamily="16" charset="0"/>
                <a:ea typeface="Calibri"/>
              </a:rPr>
              <a:pPr eaLnBrk="1"/>
              <a:t>21</a:t>
            </a:fld>
            <a:endParaRPr lang="en-US" dirty="0" smtClean="0">
              <a:solidFill>
                <a:srgbClr val="000000"/>
              </a:solidFill>
              <a:latin typeface="Times New Roman" pitchFamily="16" charset="0"/>
              <a:ea typeface="Calibri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60413"/>
            <a:ext cx="4984750" cy="3738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132" y="4739853"/>
            <a:ext cx="5467924" cy="4490931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g-BG" sz="1200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145545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1988DD0-EBAF-48F0-AB08-D1EE1A3067AA}" type="slidenum">
              <a:rPr lang="en-US" smtClean="0">
                <a:solidFill>
                  <a:srgbClr val="000000"/>
                </a:solidFill>
                <a:latin typeface="Times New Roman" pitchFamily="16" charset="0"/>
                <a:ea typeface="Calibri"/>
              </a:rPr>
              <a:pPr eaLnBrk="1"/>
              <a:t>28</a:t>
            </a:fld>
            <a:endParaRPr lang="en-US" dirty="0" smtClean="0">
              <a:solidFill>
                <a:srgbClr val="000000"/>
              </a:solidFill>
              <a:latin typeface="Times New Roman" pitchFamily="16" charset="0"/>
              <a:ea typeface="Calibri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60413"/>
            <a:ext cx="4984750" cy="3738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132" y="4739853"/>
            <a:ext cx="5467924" cy="4490931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g-BG" sz="1200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43794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1988DD0-EBAF-48F0-AB08-D1EE1A3067AA}" type="slidenum">
              <a:rPr lang="en-US" smtClean="0">
                <a:solidFill>
                  <a:srgbClr val="000000"/>
                </a:solidFill>
                <a:latin typeface="Times New Roman" pitchFamily="16" charset="0"/>
                <a:ea typeface="Calibri"/>
              </a:rPr>
              <a:pPr eaLnBrk="1"/>
              <a:t>31</a:t>
            </a:fld>
            <a:endParaRPr lang="en-US" dirty="0" smtClean="0">
              <a:solidFill>
                <a:srgbClr val="000000"/>
              </a:solidFill>
              <a:latin typeface="Times New Roman" pitchFamily="16" charset="0"/>
              <a:ea typeface="Calibri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60413"/>
            <a:ext cx="4984750" cy="3738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132" y="4739853"/>
            <a:ext cx="5467924" cy="4490931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g-BG" sz="1200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45597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D6A01-9593-8346-9E28-250974948858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675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1988DD0-EBAF-48F0-AB08-D1EE1A3067AA}" type="slidenum">
              <a:rPr lang="en-US" smtClean="0">
                <a:solidFill>
                  <a:srgbClr val="000000"/>
                </a:solidFill>
                <a:latin typeface="Times New Roman" pitchFamily="16" charset="0"/>
                <a:ea typeface="Calibri"/>
              </a:rPr>
              <a:pPr eaLnBrk="1"/>
              <a:t>46</a:t>
            </a:fld>
            <a:endParaRPr lang="en-US" dirty="0" smtClean="0">
              <a:solidFill>
                <a:srgbClr val="000000"/>
              </a:solidFill>
              <a:latin typeface="Times New Roman" pitchFamily="16" charset="0"/>
              <a:ea typeface="Calibri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60413"/>
            <a:ext cx="4984750" cy="3738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132" y="4739853"/>
            <a:ext cx="5467924" cy="4490931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g-BG" sz="1200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85335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1988DD0-EBAF-48F0-AB08-D1EE1A3067AA}" type="slidenum">
              <a:rPr lang="en-US" smtClean="0">
                <a:solidFill>
                  <a:srgbClr val="000000"/>
                </a:solidFill>
                <a:latin typeface="Times New Roman" pitchFamily="16" charset="0"/>
                <a:ea typeface="Calibri"/>
              </a:rPr>
              <a:pPr eaLnBrk="1"/>
              <a:t>47</a:t>
            </a:fld>
            <a:endParaRPr lang="en-US" dirty="0" smtClean="0">
              <a:solidFill>
                <a:srgbClr val="000000"/>
              </a:solidFill>
              <a:latin typeface="Times New Roman" pitchFamily="16" charset="0"/>
              <a:ea typeface="Calibri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60413"/>
            <a:ext cx="4984750" cy="3738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132" y="4739853"/>
            <a:ext cx="5467924" cy="4490931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g-BG" sz="1200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599562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xfrm>
            <a:off x="3871125" y="9478342"/>
            <a:ext cx="2961481" cy="498951"/>
          </a:xfrm>
          <a:prstGeom prst="rect">
            <a:avLst/>
          </a:prstGeom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cs typeface="Arial Unicode MS" charset="0"/>
              </a:defRPr>
            </a:lvl9pPr>
          </a:lstStyle>
          <a:p>
            <a:pPr eaLnBrk="1"/>
            <a:fld id="{C1988DD0-EBAF-48F0-AB08-D1EE1A3067AA}" type="slidenum">
              <a:rPr lang="en-US" smtClean="0">
                <a:solidFill>
                  <a:srgbClr val="000000"/>
                </a:solidFill>
                <a:latin typeface="Times New Roman" pitchFamily="16" charset="0"/>
                <a:ea typeface="Calibri"/>
              </a:rPr>
              <a:pPr eaLnBrk="1"/>
              <a:t>52</a:t>
            </a:fld>
            <a:endParaRPr lang="en-US" dirty="0" smtClean="0">
              <a:solidFill>
                <a:srgbClr val="000000"/>
              </a:solidFill>
              <a:latin typeface="Times New Roman" pitchFamily="16" charset="0"/>
              <a:ea typeface="Calibri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60413"/>
            <a:ext cx="4984750" cy="37385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3132" y="4739853"/>
            <a:ext cx="5467924" cy="4490931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g-BG" sz="1200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95202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29BFB-A025-46EA-9B5E-4F7A80DD6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877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E2D6C-C2E8-4CE6-88D6-D7CFD66C5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75902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>
                <a:latin typeface="Calibri"/>
              </a:defRPr>
            </a:lvl4pPr>
            <a:lvl5pPr>
              <a:defRPr>
                <a:latin typeface="Calibri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0EE9-EF70-4606-AB25-958206C345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536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48891-E7CB-41AE-A081-4CB6AA8D2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95730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5896" y="903291"/>
            <a:ext cx="4383087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latin typeface="Calibri"/>
              </a:defRPr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1375" y="903291"/>
            <a:ext cx="4384675" cy="5448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latin typeface="Calibri"/>
              </a:defRPr>
            </a:lvl4pPr>
            <a:lvl5pPr>
              <a:defRPr sz="1800">
                <a:latin typeface="Calibri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53AD5-3CF8-441D-8D68-00C30D7A03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9257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latin typeface="Calibri"/>
              </a:defRPr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latin typeface="Calibri"/>
              </a:defRPr>
            </a:lvl4pPr>
            <a:lvl5pPr>
              <a:defRPr sz="1600">
                <a:latin typeface="Calibri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67B08-672E-4001-84DF-044CDD700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09376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3FB3E-13AE-48BD-98EE-D2E26B5EF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79978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335E6-C6DD-4F84-94E7-35DBB51B2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8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116633"/>
            <a:ext cx="8229600" cy="70609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Заголовок слайда</a:t>
            </a:r>
            <a:r>
              <a:rPr lang="en-US" dirty="0" smtClean="0"/>
              <a:t>	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75252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>
                <a:latin typeface="Calibri"/>
              </a:defRPr>
            </a:lvl4pPr>
            <a:lvl5pPr>
              <a:defRPr sz="2000">
                <a:latin typeface="Calibri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7F753-5C38-4529-A304-13A04B1743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9746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BD6F1-8DA5-40B6-A532-F41E1722F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88116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4pPr>
              <a:defRPr>
                <a:latin typeface="Calibri"/>
              </a:defRPr>
            </a:lvl4pPr>
            <a:lvl5pPr>
              <a:defRPr>
                <a:latin typeface="Calibri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84525-06AE-4338-9AA0-85CDB2E709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34463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7200" y="87313"/>
            <a:ext cx="2228850" cy="62642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888" y="87313"/>
            <a:ext cx="6538912" cy="6264275"/>
          </a:xfrm>
        </p:spPr>
        <p:txBody>
          <a:bodyPr vert="eaVert"/>
          <a:lstStyle>
            <a:lvl4pPr>
              <a:defRPr>
                <a:latin typeface="Calibri"/>
              </a:defRPr>
            </a:lvl4pPr>
            <a:lvl5pPr>
              <a:defRPr>
                <a:latin typeface="Calibri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D0283-3E5E-4195-883B-36B45A4B9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42129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28D42-B50C-4519-ADCF-28839E69E7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5300" y="87313"/>
            <a:ext cx="5024438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5888" y="903291"/>
            <a:ext cx="8920162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307388" y="6489492"/>
            <a:ext cx="836612" cy="338554"/>
          </a:xfrm>
          <a:prstGeom prst="rect">
            <a:avLst/>
          </a:prstGeom>
          <a:solidFill>
            <a:srgbClr val="FF0000"/>
          </a:solidFill>
          <a:ln w="12700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0577" y="6457890"/>
            <a:ext cx="8334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ctr">
              <a:defRPr sz="2000">
                <a:solidFill>
                  <a:srgbClr val="FFFF00"/>
                </a:solidFill>
                <a:latin typeface="+mj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DADDC9-D846-4ACC-9A3F-6F607800D61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171459" y="141297"/>
            <a:ext cx="847725" cy="504825"/>
            <a:chOff x="251" y="212"/>
            <a:chExt cx="850" cy="506"/>
          </a:xfrm>
        </p:grpSpPr>
        <p:sp>
          <p:nvSpPr>
            <p:cNvPr id="2055" name="Freeform 7"/>
            <p:cNvSpPr>
              <a:spLocks/>
            </p:cNvSpPr>
            <p:nvPr userDrawn="1"/>
          </p:nvSpPr>
          <p:spPr bwMode="auto">
            <a:xfrm>
              <a:off x="300" y="212"/>
              <a:ext cx="121" cy="376"/>
            </a:xfrm>
            <a:custGeom>
              <a:avLst/>
              <a:gdLst/>
              <a:ahLst/>
              <a:cxnLst>
                <a:cxn ang="0">
                  <a:pos x="120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68" y="50"/>
                </a:cxn>
                <a:cxn ang="0">
                  <a:pos x="71" y="376"/>
                </a:cxn>
                <a:cxn ang="0">
                  <a:pos x="120" y="376"/>
                </a:cxn>
                <a:cxn ang="0">
                  <a:pos x="120" y="0"/>
                </a:cxn>
                <a:cxn ang="0">
                  <a:pos x="120" y="0"/>
                </a:cxn>
                <a:cxn ang="0">
                  <a:pos x="120" y="0"/>
                </a:cxn>
              </a:cxnLst>
              <a:rect l="0" t="0" r="r" b="b"/>
              <a:pathLst>
                <a:path w="120" h="376">
                  <a:moveTo>
                    <a:pt x="120" y="0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68" y="50"/>
                  </a:lnTo>
                  <a:lnTo>
                    <a:pt x="71" y="376"/>
                  </a:lnTo>
                  <a:lnTo>
                    <a:pt x="120" y="376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6" name="Freeform 8"/>
            <p:cNvSpPr>
              <a:spLocks/>
            </p:cNvSpPr>
            <p:nvPr userDrawn="1"/>
          </p:nvSpPr>
          <p:spPr bwMode="auto">
            <a:xfrm>
              <a:off x="251" y="290"/>
              <a:ext cx="100" cy="298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0" y="0"/>
                </a:cxn>
                <a:cxn ang="0">
                  <a:pos x="0" y="50"/>
                </a:cxn>
                <a:cxn ang="0">
                  <a:pos x="50" y="50"/>
                </a:cxn>
                <a:cxn ang="0">
                  <a:pos x="50" y="298"/>
                </a:cxn>
                <a:cxn ang="0">
                  <a:pos x="100" y="298"/>
                </a:cxn>
                <a:cxn ang="0">
                  <a:pos x="97" y="0"/>
                </a:cxn>
                <a:cxn ang="0">
                  <a:pos x="97" y="0"/>
                </a:cxn>
                <a:cxn ang="0">
                  <a:pos x="97" y="0"/>
                </a:cxn>
              </a:cxnLst>
              <a:rect l="0" t="0" r="r" b="b"/>
              <a:pathLst>
                <a:path w="100" h="298">
                  <a:moveTo>
                    <a:pt x="97" y="0"/>
                  </a:moveTo>
                  <a:lnTo>
                    <a:pt x="0" y="0"/>
                  </a:lnTo>
                  <a:lnTo>
                    <a:pt x="0" y="50"/>
                  </a:lnTo>
                  <a:lnTo>
                    <a:pt x="50" y="50"/>
                  </a:lnTo>
                  <a:lnTo>
                    <a:pt x="50" y="298"/>
                  </a:lnTo>
                  <a:lnTo>
                    <a:pt x="100" y="298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7" name="Freeform 9"/>
            <p:cNvSpPr>
              <a:spLocks/>
            </p:cNvSpPr>
            <p:nvPr userDrawn="1"/>
          </p:nvSpPr>
          <p:spPr bwMode="auto">
            <a:xfrm>
              <a:off x="471" y="212"/>
              <a:ext cx="624" cy="371"/>
            </a:xfrm>
            <a:custGeom>
              <a:avLst/>
              <a:gdLst/>
              <a:ahLst/>
              <a:cxnLst>
                <a:cxn ang="0">
                  <a:pos x="264" y="157"/>
                </a:cxn>
                <a:cxn ang="0">
                  <a:pos x="77" y="157"/>
                </a:cxn>
                <a:cxn ang="0">
                  <a:pos x="0" y="82"/>
                </a:cxn>
                <a:cxn ang="0">
                  <a:pos x="77" y="0"/>
                </a:cxn>
                <a:cxn ang="0">
                  <a:pos x="156" y="82"/>
                </a:cxn>
                <a:cxn ang="0">
                  <a:pos x="135" y="82"/>
                </a:cxn>
                <a:cxn ang="0">
                  <a:pos x="77" y="22"/>
                </a:cxn>
                <a:cxn ang="0">
                  <a:pos x="20" y="82"/>
                </a:cxn>
                <a:cxn ang="0">
                  <a:pos x="77" y="136"/>
                </a:cxn>
                <a:cxn ang="0">
                  <a:pos x="264" y="136"/>
                </a:cxn>
                <a:cxn ang="0">
                  <a:pos x="264" y="157"/>
                </a:cxn>
                <a:cxn ang="0">
                  <a:pos x="264" y="157"/>
                </a:cxn>
              </a:cxnLst>
              <a:rect l="0" t="0" r="r" b="b"/>
              <a:pathLst>
                <a:path w="264" h="157">
                  <a:moveTo>
                    <a:pt x="264" y="157"/>
                  </a:moveTo>
                  <a:cubicBezTo>
                    <a:pt x="77" y="157"/>
                    <a:pt x="77" y="157"/>
                    <a:pt x="77" y="157"/>
                  </a:cubicBezTo>
                  <a:cubicBezTo>
                    <a:pt x="35" y="157"/>
                    <a:pt x="0" y="124"/>
                    <a:pt x="0" y="82"/>
                  </a:cubicBezTo>
                  <a:cubicBezTo>
                    <a:pt x="0" y="39"/>
                    <a:pt x="33" y="0"/>
                    <a:pt x="77" y="0"/>
                  </a:cubicBezTo>
                  <a:cubicBezTo>
                    <a:pt x="122" y="0"/>
                    <a:pt x="156" y="36"/>
                    <a:pt x="156" y="82"/>
                  </a:cubicBezTo>
                  <a:cubicBezTo>
                    <a:pt x="135" y="82"/>
                    <a:pt x="135" y="82"/>
                    <a:pt x="135" y="82"/>
                  </a:cubicBezTo>
                  <a:cubicBezTo>
                    <a:pt x="134" y="51"/>
                    <a:pt x="113" y="21"/>
                    <a:pt x="77" y="22"/>
                  </a:cubicBezTo>
                  <a:cubicBezTo>
                    <a:pt x="41" y="22"/>
                    <a:pt x="20" y="52"/>
                    <a:pt x="20" y="82"/>
                  </a:cubicBezTo>
                  <a:cubicBezTo>
                    <a:pt x="20" y="108"/>
                    <a:pt x="45" y="136"/>
                    <a:pt x="77" y="136"/>
                  </a:cubicBezTo>
                  <a:cubicBezTo>
                    <a:pt x="264" y="136"/>
                    <a:pt x="264" y="136"/>
                    <a:pt x="264" y="136"/>
                  </a:cubicBezTo>
                  <a:cubicBezTo>
                    <a:pt x="264" y="157"/>
                    <a:pt x="264" y="157"/>
                    <a:pt x="264" y="157"/>
                  </a:cubicBezTo>
                  <a:cubicBezTo>
                    <a:pt x="264" y="157"/>
                    <a:pt x="264" y="157"/>
                    <a:pt x="264" y="157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8" name="Freeform 10"/>
            <p:cNvSpPr>
              <a:spLocks/>
            </p:cNvSpPr>
            <p:nvPr userDrawn="1"/>
          </p:nvSpPr>
          <p:spPr bwMode="auto">
            <a:xfrm>
              <a:off x="547" y="290"/>
              <a:ext cx="548" cy="215"/>
            </a:xfrm>
            <a:custGeom>
              <a:avLst/>
              <a:gdLst/>
              <a:ahLst/>
              <a:cxnLst>
                <a:cxn ang="0">
                  <a:pos x="232" y="91"/>
                </a:cxn>
                <a:cxn ang="0">
                  <a:pos x="45" y="91"/>
                </a:cxn>
                <a:cxn ang="0">
                  <a:pos x="1" y="46"/>
                </a:cxn>
                <a:cxn ang="0">
                  <a:pos x="45" y="0"/>
                </a:cxn>
                <a:cxn ang="0">
                  <a:pos x="90" y="49"/>
                </a:cxn>
                <a:cxn ang="0">
                  <a:pos x="69" y="49"/>
                </a:cxn>
                <a:cxn ang="0">
                  <a:pos x="45" y="22"/>
                </a:cxn>
                <a:cxn ang="0">
                  <a:pos x="21" y="49"/>
                </a:cxn>
                <a:cxn ang="0">
                  <a:pos x="45" y="70"/>
                </a:cxn>
                <a:cxn ang="0">
                  <a:pos x="232" y="70"/>
                </a:cxn>
                <a:cxn ang="0">
                  <a:pos x="232" y="91"/>
                </a:cxn>
                <a:cxn ang="0">
                  <a:pos x="232" y="91"/>
                </a:cxn>
              </a:cxnLst>
              <a:rect l="0" t="0" r="r" b="b"/>
              <a:pathLst>
                <a:path w="232" h="91">
                  <a:moveTo>
                    <a:pt x="232" y="91"/>
                  </a:moveTo>
                  <a:cubicBezTo>
                    <a:pt x="45" y="91"/>
                    <a:pt x="45" y="91"/>
                    <a:pt x="45" y="91"/>
                  </a:cubicBezTo>
                  <a:cubicBezTo>
                    <a:pt x="21" y="91"/>
                    <a:pt x="1" y="71"/>
                    <a:pt x="1" y="46"/>
                  </a:cubicBezTo>
                  <a:cubicBezTo>
                    <a:pt x="0" y="21"/>
                    <a:pt x="20" y="0"/>
                    <a:pt x="45" y="0"/>
                  </a:cubicBezTo>
                  <a:cubicBezTo>
                    <a:pt x="69" y="0"/>
                    <a:pt x="90" y="22"/>
                    <a:pt x="90" y="49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69" y="34"/>
                    <a:pt x="60" y="22"/>
                    <a:pt x="45" y="22"/>
                  </a:cubicBezTo>
                  <a:cubicBezTo>
                    <a:pt x="31" y="22"/>
                    <a:pt x="21" y="34"/>
                    <a:pt x="21" y="49"/>
                  </a:cubicBezTo>
                  <a:cubicBezTo>
                    <a:pt x="21" y="61"/>
                    <a:pt x="33" y="70"/>
                    <a:pt x="45" y="70"/>
                  </a:cubicBezTo>
                  <a:cubicBezTo>
                    <a:pt x="232" y="70"/>
                    <a:pt x="232" y="70"/>
                    <a:pt x="232" y="70"/>
                  </a:cubicBezTo>
                  <a:cubicBezTo>
                    <a:pt x="232" y="91"/>
                    <a:pt x="232" y="91"/>
                    <a:pt x="232" y="91"/>
                  </a:cubicBezTo>
                  <a:cubicBezTo>
                    <a:pt x="232" y="91"/>
                    <a:pt x="232" y="91"/>
                    <a:pt x="232" y="91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59" name="Freeform 11"/>
            <p:cNvSpPr>
              <a:spLocks noEditPoints="1"/>
            </p:cNvSpPr>
            <p:nvPr userDrawn="1"/>
          </p:nvSpPr>
          <p:spPr bwMode="auto">
            <a:xfrm>
              <a:off x="913" y="230"/>
              <a:ext cx="62" cy="65"/>
            </a:xfrm>
            <a:custGeom>
              <a:avLst/>
              <a:gdLst/>
              <a:ahLst/>
              <a:cxnLst>
                <a:cxn ang="0">
                  <a:pos x="11" y="8"/>
                </a:cxn>
                <a:cxn ang="0">
                  <a:pos x="14" y="8"/>
                </a:cxn>
                <a:cxn ang="0">
                  <a:pos x="17" y="10"/>
                </a:cxn>
                <a:cxn ang="0">
                  <a:pos x="14" y="12"/>
                </a:cxn>
                <a:cxn ang="0">
                  <a:pos x="11" y="12"/>
                </a:cxn>
                <a:cxn ang="0">
                  <a:pos x="11" y="8"/>
                </a:cxn>
                <a:cxn ang="0">
                  <a:pos x="11" y="8"/>
                </a:cxn>
                <a:cxn ang="0">
                  <a:pos x="9" y="20"/>
                </a:cxn>
                <a:cxn ang="0">
                  <a:pos x="11" y="20"/>
                </a:cxn>
                <a:cxn ang="0">
                  <a:pos x="11" y="14"/>
                </a:cxn>
                <a:cxn ang="0">
                  <a:pos x="13" y="14"/>
                </a:cxn>
                <a:cxn ang="0">
                  <a:pos x="16" y="17"/>
                </a:cxn>
                <a:cxn ang="0">
                  <a:pos x="17" y="20"/>
                </a:cxn>
                <a:cxn ang="0">
                  <a:pos x="19" y="20"/>
                </a:cxn>
                <a:cxn ang="0">
                  <a:pos x="19" y="17"/>
                </a:cxn>
                <a:cxn ang="0">
                  <a:pos x="17" y="13"/>
                </a:cxn>
                <a:cxn ang="0">
                  <a:pos x="17" y="13"/>
                </a:cxn>
                <a:cxn ang="0">
                  <a:pos x="19" y="10"/>
                </a:cxn>
                <a:cxn ang="0">
                  <a:pos x="15" y="6"/>
                </a:cxn>
                <a:cxn ang="0">
                  <a:pos x="9" y="6"/>
                </a:cxn>
                <a:cxn ang="0">
                  <a:pos x="9" y="20"/>
                </a:cxn>
                <a:cxn ang="0">
                  <a:pos x="9" y="20"/>
                </a:cxn>
                <a:cxn ang="0">
                  <a:pos x="2" y="13"/>
                </a:cxn>
                <a:cxn ang="0">
                  <a:pos x="13" y="2"/>
                </a:cxn>
                <a:cxn ang="0">
                  <a:pos x="25" y="13"/>
                </a:cxn>
                <a:cxn ang="0">
                  <a:pos x="13" y="25"/>
                </a:cxn>
                <a:cxn ang="0">
                  <a:pos x="2" y="13"/>
                </a:cxn>
                <a:cxn ang="0">
                  <a:pos x="2" y="13"/>
                </a:cxn>
                <a:cxn ang="0">
                  <a:pos x="2" y="13"/>
                </a:cxn>
                <a:cxn ang="0">
                  <a:pos x="0" y="13"/>
                </a:cxn>
                <a:cxn ang="0">
                  <a:pos x="13" y="27"/>
                </a:cxn>
                <a:cxn ang="0">
                  <a:pos x="27" y="13"/>
                </a:cxn>
                <a:cxn ang="0">
                  <a:pos x="13" y="0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0" y="13"/>
                </a:cxn>
              </a:cxnLst>
              <a:rect l="0" t="0" r="r" b="b"/>
              <a:pathLst>
                <a:path w="27" h="27">
                  <a:moveTo>
                    <a:pt x="11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5" y="8"/>
                    <a:pt x="17" y="9"/>
                    <a:pt x="17" y="10"/>
                  </a:cubicBezTo>
                  <a:cubicBezTo>
                    <a:pt x="17" y="11"/>
                    <a:pt x="16" y="12"/>
                    <a:pt x="14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1" y="8"/>
                  </a:cubicBezTo>
                  <a:close/>
                  <a:moveTo>
                    <a:pt x="9" y="20"/>
                  </a:moveTo>
                  <a:cubicBezTo>
                    <a:pt x="11" y="20"/>
                    <a:pt x="11" y="20"/>
                    <a:pt x="11" y="20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6" y="14"/>
                    <a:pt x="16" y="16"/>
                    <a:pt x="16" y="17"/>
                  </a:cubicBezTo>
                  <a:cubicBezTo>
                    <a:pt x="16" y="19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9"/>
                    <a:pt x="19" y="19"/>
                    <a:pt x="19" y="17"/>
                  </a:cubicBezTo>
                  <a:cubicBezTo>
                    <a:pt x="19" y="15"/>
                    <a:pt x="18" y="14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9" y="13"/>
                    <a:pt x="19" y="11"/>
                    <a:pt x="19" y="10"/>
                  </a:cubicBezTo>
                  <a:cubicBezTo>
                    <a:pt x="19" y="7"/>
                    <a:pt x="16" y="6"/>
                    <a:pt x="15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lose/>
                  <a:moveTo>
                    <a:pt x="2" y="13"/>
                  </a:moveTo>
                  <a:cubicBezTo>
                    <a:pt x="2" y="7"/>
                    <a:pt x="7" y="2"/>
                    <a:pt x="13" y="2"/>
                  </a:cubicBezTo>
                  <a:cubicBezTo>
                    <a:pt x="20" y="2"/>
                    <a:pt x="25" y="7"/>
                    <a:pt x="25" y="13"/>
                  </a:cubicBezTo>
                  <a:cubicBezTo>
                    <a:pt x="25" y="20"/>
                    <a:pt x="20" y="25"/>
                    <a:pt x="13" y="25"/>
                  </a:cubicBezTo>
                  <a:cubicBezTo>
                    <a:pt x="7" y="25"/>
                    <a:pt x="2" y="20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lose/>
                  <a:moveTo>
                    <a:pt x="0" y="13"/>
                  </a:moveTo>
                  <a:cubicBezTo>
                    <a:pt x="0" y="21"/>
                    <a:pt x="6" y="27"/>
                    <a:pt x="13" y="27"/>
                  </a:cubicBezTo>
                  <a:cubicBezTo>
                    <a:pt x="21" y="27"/>
                    <a:pt x="27" y="21"/>
                    <a:pt x="27" y="13"/>
                  </a:cubicBezTo>
                  <a:cubicBezTo>
                    <a:pt x="27" y="6"/>
                    <a:pt x="21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0" name="Freeform 12"/>
            <p:cNvSpPr>
              <a:spLocks noEditPoints="1"/>
            </p:cNvSpPr>
            <p:nvPr userDrawn="1"/>
          </p:nvSpPr>
          <p:spPr bwMode="auto">
            <a:xfrm>
              <a:off x="300" y="623"/>
              <a:ext cx="107" cy="92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11" y="19"/>
                </a:cxn>
                <a:cxn ang="0">
                  <a:pos x="18" y="11"/>
                </a:cxn>
                <a:cxn ang="0">
                  <a:pos x="18" y="26"/>
                </a:cxn>
                <a:cxn ang="0">
                  <a:pos x="18" y="26"/>
                </a:cxn>
                <a:cxn ang="0">
                  <a:pos x="27" y="11"/>
                </a:cxn>
                <a:cxn ang="0">
                  <a:pos x="35" y="19"/>
                </a:cxn>
                <a:cxn ang="0">
                  <a:pos x="27" y="26"/>
                </a:cxn>
                <a:cxn ang="0">
                  <a:pos x="27" y="11"/>
                </a:cxn>
                <a:cxn ang="0">
                  <a:pos x="27" y="11"/>
                </a:cxn>
                <a:cxn ang="0">
                  <a:pos x="18" y="39"/>
                </a:cxn>
                <a:cxn ang="0">
                  <a:pos x="28" y="39"/>
                </a:cxn>
                <a:cxn ang="0">
                  <a:pos x="28" y="33"/>
                </a:cxn>
                <a:cxn ang="0">
                  <a:pos x="45" y="19"/>
                </a:cxn>
                <a:cxn ang="0">
                  <a:pos x="28" y="4"/>
                </a:cxn>
                <a:cxn ang="0">
                  <a:pos x="28" y="0"/>
                </a:cxn>
                <a:cxn ang="0">
                  <a:pos x="18" y="0"/>
                </a:cxn>
                <a:cxn ang="0">
                  <a:pos x="18" y="4"/>
                </a:cxn>
                <a:cxn ang="0">
                  <a:pos x="0" y="19"/>
                </a:cxn>
                <a:cxn ang="0">
                  <a:pos x="18" y="33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45" h="39">
                  <a:moveTo>
                    <a:pt x="18" y="26"/>
                  </a:moveTo>
                  <a:cubicBezTo>
                    <a:pt x="16" y="26"/>
                    <a:pt x="11" y="25"/>
                    <a:pt x="11" y="19"/>
                  </a:cubicBezTo>
                  <a:cubicBezTo>
                    <a:pt x="11" y="12"/>
                    <a:pt x="16" y="11"/>
                    <a:pt x="18" y="11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lose/>
                  <a:moveTo>
                    <a:pt x="27" y="11"/>
                  </a:moveTo>
                  <a:cubicBezTo>
                    <a:pt x="30" y="11"/>
                    <a:pt x="35" y="12"/>
                    <a:pt x="35" y="19"/>
                  </a:cubicBezTo>
                  <a:cubicBezTo>
                    <a:pt x="35" y="25"/>
                    <a:pt x="30" y="26"/>
                    <a:pt x="27" y="26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27" y="11"/>
                    <a:pt x="27" y="11"/>
                    <a:pt x="27" y="11"/>
                  </a:cubicBezTo>
                  <a:close/>
                  <a:moveTo>
                    <a:pt x="18" y="39"/>
                  </a:moveTo>
                  <a:cubicBezTo>
                    <a:pt x="28" y="39"/>
                    <a:pt x="28" y="39"/>
                    <a:pt x="28" y="39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34" y="33"/>
                    <a:pt x="45" y="32"/>
                    <a:pt x="45" y="19"/>
                  </a:cubicBezTo>
                  <a:cubicBezTo>
                    <a:pt x="45" y="6"/>
                    <a:pt x="34" y="4"/>
                    <a:pt x="28" y="4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1" y="4"/>
                    <a:pt x="0" y="6"/>
                    <a:pt x="0" y="19"/>
                  </a:cubicBezTo>
                  <a:cubicBezTo>
                    <a:pt x="0" y="32"/>
                    <a:pt x="11" y="33"/>
                    <a:pt x="18" y="33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420" y="627"/>
              <a:ext cx="83" cy="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7"/>
                </a:cxn>
                <a:cxn ang="0">
                  <a:pos x="24" y="87"/>
                </a:cxn>
                <a:cxn ang="0">
                  <a:pos x="59" y="35"/>
                </a:cxn>
                <a:cxn ang="0">
                  <a:pos x="59" y="87"/>
                </a:cxn>
                <a:cxn ang="0">
                  <a:pos x="83" y="87"/>
                </a:cxn>
                <a:cxn ang="0">
                  <a:pos x="83" y="0"/>
                </a:cxn>
                <a:cxn ang="0">
                  <a:pos x="57" y="0"/>
                </a:cxn>
                <a:cxn ang="0">
                  <a:pos x="24" y="52"/>
                </a:cxn>
                <a:cxn ang="0">
                  <a:pos x="24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3" h="87">
                  <a:moveTo>
                    <a:pt x="0" y="0"/>
                  </a:moveTo>
                  <a:lnTo>
                    <a:pt x="0" y="87"/>
                  </a:lnTo>
                  <a:lnTo>
                    <a:pt x="24" y="87"/>
                  </a:lnTo>
                  <a:lnTo>
                    <a:pt x="59" y="35"/>
                  </a:lnTo>
                  <a:lnTo>
                    <a:pt x="59" y="87"/>
                  </a:lnTo>
                  <a:lnTo>
                    <a:pt x="83" y="87"/>
                  </a:lnTo>
                  <a:lnTo>
                    <a:pt x="83" y="0"/>
                  </a:lnTo>
                  <a:lnTo>
                    <a:pt x="57" y="0"/>
                  </a:lnTo>
                  <a:lnTo>
                    <a:pt x="24" y="52"/>
                  </a:lnTo>
                  <a:lnTo>
                    <a:pt x="2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2" name="Freeform 14"/>
            <p:cNvSpPr>
              <a:spLocks noEditPoints="1"/>
            </p:cNvSpPr>
            <p:nvPr userDrawn="1"/>
          </p:nvSpPr>
          <p:spPr bwMode="auto">
            <a:xfrm>
              <a:off x="515" y="627"/>
              <a:ext cx="68" cy="88"/>
            </a:xfrm>
            <a:custGeom>
              <a:avLst/>
              <a:gdLst/>
              <a:ahLst/>
              <a:cxnLst>
                <a:cxn ang="0">
                  <a:pos x="10" y="8"/>
                </a:cxn>
                <a:cxn ang="0">
                  <a:pos x="13" y="8"/>
                </a:cxn>
                <a:cxn ang="0">
                  <a:pos x="18" y="12"/>
                </a:cxn>
                <a:cxn ang="0">
                  <a:pos x="13" y="16"/>
                </a:cxn>
                <a:cxn ang="0">
                  <a:pos x="10" y="16"/>
                </a:cxn>
                <a:cxn ang="0">
                  <a:pos x="10" y="8"/>
                </a:cxn>
                <a:cxn ang="0">
                  <a:pos x="10" y="8"/>
                </a:cxn>
                <a:cxn ang="0">
                  <a:pos x="0" y="37"/>
                </a:cxn>
                <a:cxn ang="0">
                  <a:pos x="10" y="37"/>
                </a:cxn>
                <a:cxn ang="0">
                  <a:pos x="10" y="24"/>
                </a:cxn>
                <a:cxn ang="0">
                  <a:pos x="16" y="24"/>
                </a:cxn>
                <a:cxn ang="0">
                  <a:pos x="29" y="12"/>
                </a:cxn>
                <a:cxn ang="0">
                  <a:pos x="16" y="0"/>
                </a:cxn>
                <a:cxn ang="0">
                  <a:pos x="0" y="0"/>
                </a:cxn>
                <a:cxn ang="0">
                  <a:pos x="0" y="37"/>
                </a:cxn>
                <a:cxn ang="0">
                  <a:pos x="0" y="37"/>
                </a:cxn>
              </a:cxnLst>
              <a:rect l="0" t="0" r="r" b="b"/>
              <a:pathLst>
                <a:path w="29" h="37">
                  <a:moveTo>
                    <a:pt x="10" y="8"/>
                  </a:moveTo>
                  <a:cubicBezTo>
                    <a:pt x="13" y="8"/>
                    <a:pt x="13" y="8"/>
                    <a:pt x="13" y="8"/>
                  </a:cubicBezTo>
                  <a:cubicBezTo>
                    <a:pt x="18" y="8"/>
                    <a:pt x="18" y="10"/>
                    <a:pt x="18" y="12"/>
                  </a:cubicBezTo>
                  <a:cubicBezTo>
                    <a:pt x="18" y="14"/>
                    <a:pt x="18" y="16"/>
                    <a:pt x="13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lose/>
                  <a:moveTo>
                    <a:pt x="0" y="37"/>
                  </a:moveTo>
                  <a:cubicBezTo>
                    <a:pt x="10" y="37"/>
                    <a:pt x="10" y="37"/>
                    <a:pt x="10" y="37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26" y="24"/>
                    <a:pt x="29" y="17"/>
                    <a:pt x="29" y="12"/>
                  </a:cubicBezTo>
                  <a:cubicBezTo>
                    <a:pt x="29" y="7"/>
                    <a:pt x="26" y="0"/>
                    <a:pt x="1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3" name="Freeform 15"/>
            <p:cNvSpPr>
              <a:spLocks/>
            </p:cNvSpPr>
            <p:nvPr userDrawn="1"/>
          </p:nvSpPr>
          <p:spPr bwMode="auto">
            <a:xfrm>
              <a:off x="588" y="627"/>
              <a:ext cx="105" cy="88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24" y="87"/>
                </a:cxn>
                <a:cxn ang="0">
                  <a:pos x="31" y="35"/>
                </a:cxn>
                <a:cxn ang="0">
                  <a:pos x="45" y="87"/>
                </a:cxn>
                <a:cxn ang="0">
                  <a:pos x="61" y="87"/>
                </a:cxn>
                <a:cxn ang="0">
                  <a:pos x="76" y="35"/>
                </a:cxn>
                <a:cxn ang="0">
                  <a:pos x="83" y="87"/>
                </a:cxn>
                <a:cxn ang="0">
                  <a:pos x="104" y="87"/>
                </a:cxn>
                <a:cxn ang="0">
                  <a:pos x="92" y="0"/>
                </a:cxn>
                <a:cxn ang="0">
                  <a:pos x="69" y="0"/>
                </a:cxn>
                <a:cxn ang="0">
                  <a:pos x="52" y="52"/>
                </a:cxn>
                <a:cxn ang="0">
                  <a:pos x="38" y="0"/>
                </a:cxn>
                <a:cxn ang="0">
                  <a:pos x="14" y="0"/>
                </a:cxn>
                <a:cxn ang="0">
                  <a:pos x="0" y="87"/>
                </a:cxn>
                <a:cxn ang="0">
                  <a:pos x="0" y="87"/>
                </a:cxn>
                <a:cxn ang="0">
                  <a:pos x="0" y="87"/>
                </a:cxn>
              </a:cxnLst>
              <a:rect l="0" t="0" r="r" b="b"/>
              <a:pathLst>
                <a:path w="104" h="87">
                  <a:moveTo>
                    <a:pt x="0" y="87"/>
                  </a:moveTo>
                  <a:lnTo>
                    <a:pt x="24" y="87"/>
                  </a:lnTo>
                  <a:lnTo>
                    <a:pt x="31" y="35"/>
                  </a:lnTo>
                  <a:lnTo>
                    <a:pt x="45" y="87"/>
                  </a:lnTo>
                  <a:lnTo>
                    <a:pt x="61" y="87"/>
                  </a:lnTo>
                  <a:lnTo>
                    <a:pt x="76" y="35"/>
                  </a:lnTo>
                  <a:lnTo>
                    <a:pt x="83" y="87"/>
                  </a:lnTo>
                  <a:lnTo>
                    <a:pt x="104" y="87"/>
                  </a:lnTo>
                  <a:lnTo>
                    <a:pt x="92" y="0"/>
                  </a:lnTo>
                  <a:lnTo>
                    <a:pt x="69" y="0"/>
                  </a:lnTo>
                  <a:lnTo>
                    <a:pt x="52" y="52"/>
                  </a:lnTo>
                  <a:lnTo>
                    <a:pt x="38" y="0"/>
                  </a:lnTo>
                  <a:lnTo>
                    <a:pt x="14" y="0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4" name="Freeform 16"/>
            <p:cNvSpPr>
              <a:spLocks noEditPoints="1"/>
            </p:cNvSpPr>
            <p:nvPr userDrawn="1"/>
          </p:nvSpPr>
          <p:spPr bwMode="auto">
            <a:xfrm>
              <a:off x="695" y="627"/>
              <a:ext cx="89" cy="88"/>
            </a:xfrm>
            <a:custGeom>
              <a:avLst/>
              <a:gdLst/>
              <a:ahLst/>
              <a:cxnLst>
                <a:cxn ang="0">
                  <a:pos x="45" y="21"/>
                </a:cxn>
                <a:cxn ang="0">
                  <a:pos x="55" y="52"/>
                </a:cxn>
                <a:cxn ang="0">
                  <a:pos x="36" y="52"/>
                </a:cxn>
                <a:cxn ang="0">
                  <a:pos x="45" y="21"/>
                </a:cxn>
                <a:cxn ang="0">
                  <a:pos x="45" y="21"/>
                </a:cxn>
                <a:cxn ang="0">
                  <a:pos x="45" y="21"/>
                </a:cxn>
                <a:cxn ang="0">
                  <a:pos x="0" y="87"/>
                </a:cxn>
                <a:cxn ang="0">
                  <a:pos x="26" y="87"/>
                </a:cxn>
                <a:cxn ang="0">
                  <a:pos x="31" y="71"/>
                </a:cxn>
                <a:cxn ang="0">
                  <a:pos x="59" y="71"/>
                </a:cxn>
                <a:cxn ang="0">
                  <a:pos x="64" y="87"/>
                </a:cxn>
                <a:cxn ang="0">
                  <a:pos x="90" y="87"/>
                </a:cxn>
                <a:cxn ang="0">
                  <a:pos x="59" y="0"/>
                </a:cxn>
                <a:cxn ang="0">
                  <a:pos x="31" y="0"/>
                </a:cxn>
                <a:cxn ang="0">
                  <a:pos x="0" y="87"/>
                </a:cxn>
                <a:cxn ang="0">
                  <a:pos x="0" y="87"/>
                </a:cxn>
                <a:cxn ang="0">
                  <a:pos x="0" y="87"/>
                </a:cxn>
              </a:cxnLst>
              <a:rect l="0" t="0" r="r" b="b"/>
              <a:pathLst>
                <a:path w="90" h="87">
                  <a:moveTo>
                    <a:pt x="45" y="21"/>
                  </a:moveTo>
                  <a:lnTo>
                    <a:pt x="55" y="52"/>
                  </a:lnTo>
                  <a:lnTo>
                    <a:pt x="36" y="52"/>
                  </a:lnTo>
                  <a:lnTo>
                    <a:pt x="45" y="21"/>
                  </a:lnTo>
                  <a:lnTo>
                    <a:pt x="45" y="21"/>
                  </a:lnTo>
                  <a:lnTo>
                    <a:pt x="45" y="21"/>
                  </a:lnTo>
                  <a:close/>
                  <a:moveTo>
                    <a:pt x="0" y="87"/>
                  </a:moveTo>
                  <a:lnTo>
                    <a:pt x="26" y="87"/>
                  </a:lnTo>
                  <a:lnTo>
                    <a:pt x="31" y="71"/>
                  </a:lnTo>
                  <a:lnTo>
                    <a:pt x="59" y="71"/>
                  </a:lnTo>
                  <a:lnTo>
                    <a:pt x="64" y="87"/>
                  </a:lnTo>
                  <a:lnTo>
                    <a:pt x="90" y="87"/>
                  </a:lnTo>
                  <a:lnTo>
                    <a:pt x="59" y="0"/>
                  </a:lnTo>
                  <a:lnTo>
                    <a:pt x="31" y="0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5" name="Freeform 17"/>
            <p:cNvSpPr>
              <a:spLocks noEditPoints="1"/>
            </p:cNvSpPr>
            <p:nvPr userDrawn="1"/>
          </p:nvSpPr>
          <p:spPr bwMode="auto">
            <a:xfrm>
              <a:off x="818" y="627"/>
              <a:ext cx="64" cy="38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47" y="0"/>
                </a:cxn>
                <a:cxn ang="0">
                  <a:pos x="28" y="38"/>
                </a:cxn>
                <a:cxn ang="0">
                  <a:pos x="50" y="38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64" y="0"/>
                </a:cxn>
                <a:cxn ang="0">
                  <a:pos x="33" y="0"/>
                </a:cxn>
                <a:cxn ang="0">
                  <a:pos x="17" y="0"/>
                </a:cxn>
                <a:cxn ang="0">
                  <a:pos x="0" y="38"/>
                </a:cxn>
                <a:cxn ang="0">
                  <a:pos x="21" y="38"/>
                </a:cxn>
                <a:cxn ang="0">
                  <a:pos x="33" y="0"/>
                </a:cxn>
                <a:cxn ang="0">
                  <a:pos x="33" y="0"/>
                </a:cxn>
                <a:cxn ang="0">
                  <a:pos x="33" y="0"/>
                </a:cxn>
              </a:cxnLst>
              <a:rect l="0" t="0" r="r" b="b"/>
              <a:pathLst>
                <a:path w="64" h="38">
                  <a:moveTo>
                    <a:pt x="64" y="0"/>
                  </a:moveTo>
                  <a:lnTo>
                    <a:pt x="47" y="0"/>
                  </a:lnTo>
                  <a:lnTo>
                    <a:pt x="28" y="38"/>
                  </a:lnTo>
                  <a:lnTo>
                    <a:pt x="50" y="38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close/>
                  <a:moveTo>
                    <a:pt x="33" y="0"/>
                  </a:moveTo>
                  <a:lnTo>
                    <a:pt x="17" y="0"/>
                  </a:lnTo>
                  <a:lnTo>
                    <a:pt x="0" y="38"/>
                  </a:lnTo>
                  <a:lnTo>
                    <a:pt x="21" y="38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6" name="Freeform 18"/>
            <p:cNvSpPr>
              <a:spLocks/>
            </p:cNvSpPr>
            <p:nvPr userDrawn="1"/>
          </p:nvSpPr>
          <p:spPr bwMode="auto">
            <a:xfrm>
              <a:off x="904" y="627"/>
              <a:ext cx="35" cy="88"/>
            </a:xfrm>
            <a:custGeom>
              <a:avLst/>
              <a:gdLst/>
              <a:ahLst/>
              <a:cxnLst>
                <a:cxn ang="0">
                  <a:pos x="12" y="87"/>
                </a:cxn>
                <a:cxn ang="0">
                  <a:pos x="36" y="87"/>
                </a:cxn>
                <a:cxn ang="0">
                  <a:pos x="36" y="0"/>
                </a:cxn>
                <a:cxn ang="0">
                  <a:pos x="0" y="0"/>
                </a:cxn>
                <a:cxn ang="0">
                  <a:pos x="0" y="19"/>
                </a:cxn>
                <a:cxn ang="0">
                  <a:pos x="12" y="19"/>
                </a:cxn>
                <a:cxn ang="0">
                  <a:pos x="12" y="87"/>
                </a:cxn>
                <a:cxn ang="0">
                  <a:pos x="12" y="87"/>
                </a:cxn>
                <a:cxn ang="0">
                  <a:pos x="12" y="87"/>
                </a:cxn>
              </a:cxnLst>
              <a:rect l="0" t="0" r="r" b="b"/>
              <a:pathLst>
                <a:path w="36" h="87">
                  <a:moveTo>
                    <a:pt x="12" y="87"/>
                  </a:moveTo>
                  <a:lnTo>
                    <a:pt x="36" y="87"/>
                  </a:lnTo>
                  <a:lnTo>
                    <a:pt x="36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2" y="19"/>
                  </a:lnTo>
                  <a:lnTo>
                    <a:pt x="12" y="87"/>
                  </a:lnTo>
                  <a:lnTo>
                    <a:pt x="12" y="87"/>
                  </a:lnTo>
                  <a:lnTo>
                    <a:pt x="12" y="87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7" name="Freeform 19"/>
            <p:cNvSpPr>
              <a:spLocks/>
            </p:cNvSpPr>
            <p:nvPr userDrawn="1"/>
          </p:nvSpPr>
          <p:spPr bwMode="auto">
            <a:xfrm>
              <a:off x="963" y="626"/>
              <a:ext cx="68" cy="92"/>
            </a:xfrm>
            <a:custGeom>
              <a:avLst/>
              <a:gdLst/>
              <a:ahLst/>
              <a:cxnLst>
                <a:cxn ang="0">
                  <a:pos x="29" y="25"/>
                </a:cxn>
                <a:cxn ang="0">
                  <a:pos x="20" y="30"/>
                </a:cxn>
                <a:cxn ang="0">
                  <a:pos x="11" y="19"/>
                </a:cxn>
                <a:cxn ang="0">
                  <a:pos x="20" y="9"/>
                </a:cxn>
                <a:cxn ang="0">
                  <a:pos x="29" y="13"/>
                </a:cxn>
                <a:cxn ang="0">
                  <a:pos x="29" y="3"/>
                </a:cxn>
                <a:cxn ang="0">
                  <a:pos x="19" y="0"/>
                </a:cxn>
                <a:cxn ang="0">
                  <a:pos x="0" y="19"/>
                </a:cxn>
                <a:cxn ang="0">
                  <a:pos x="19" y="39"/>
                </a:cxn>
                <a:cxn ang="0">
                  <a:pos x="29" y="36"/>
                </a:cxn>
                <a:cxn ang="0">
                  <a:pos x="29" y="25"/>
                </a:cxn>
                <a:cxn ang="0">
                  <a:pos x="29" y="25"/>
                </a:cxn>
              </a:cxnLst>
              <a:rect l="0" t="0" r="r" b="b"/>
              <a:pathLst>
                <a:path w="29" h="39">
                  <a:moveTo>
                    <a:pt x="29" y="25"/>
                  </a:moveTo>
                  <a:cubicBezTo>
                    <a:pt x="27" y="27"/>
                    <a:pt x="24" y="30"/>
                    <a:pt x="20" y="30"/>
                  </a:cubicBezTo>
                  <a:cubicBezTo>
                    <a:pt x="14" y="30"/>
                    <a:pt x="11" y="25"/>
                    <a:pt x="11" y="19"/>
                  </a:cubicBezTo>
                  <a:cubicBezTo>
                    <a:pt x="11" y="13"/>
                    <a:pt x="14" y="9"/>
                    <a:pt x="20" y="9"/>
                  </a:cubicBezTo>
                  <a:cubicBezTo>
                    <a:pt x="24" y="9"/>
                    <a:pt x="27" y="11"/>
                    <a:pt x="29" y="1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6" y="1"/>
                    <a:pt x="22" y="0"/>
                    <a:pt x="19" y="0"/>
                  </a:cubicBezTo>
                  <a:cubicBezTo>
                    <a:pt x="9" y="0"/>
                    <a:pt x="0" y="7"/>
                    <a:pt x="0" y="19"/>
                  </a:cubicBezTo>
                  <a:cubicBezTo>
                    <a:pt x="0" y="31"/>
                    <a:pt x="8" y="39"/>
                    <a:pt x="19" y="39"/>
                  </a:cubicBezTo>
                  <a:cubicBezTo>
                    <a:pt x="22" y="39"/>
                    <a:pt x="26" y="38"/>
                    <a:pt x="29" y="36"/>
                  </a:cubicBezTo>
                  <a:cubicBezTo>
                    <a:pt x="29" y="25"/>
                    <a:pt x="29" y="25"/>
                    <a:pt x="29" y="25"/>
                  </a:cubicBezTo>
                  <a:cubicBezTo>
                    <a:pt x="29" y="25"/>
                    <a:pt x="29" y="25"/>
                    <a:pt x="29" y="25"/>
                  </a:cubicBez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  <p:sp>
          <p:nvSpPr>
            <p:cNvPr id="2068" name="Freeform 20"/>
            <p:cNvSpPr>
              <a:spLocks noEditPoints="1"/>
            </p:cNvSpPr>
            <p:nvPr userDrawn="1"/>
          </p:nvSpPr>
          <p:spPr bwMode="auto">
            <a:xfrm>
              <a:off x="1037" y="627"/>
              <a:ext cx="64" cy="38"/>
            </a:xfrm>
            <a:custGeom>
              <a:avLst/>
              <a:gdLst/>
              <a:ahLst/>
              <a:cxnLst>
                <a:cxn ang="0">
                  <a:pos x="28" y="38"/>
                </a:cxn>
                <a:cxn ang="0">
                  <a:pos x="45" y="38"/>
                </a:cxn>
                <a:cxn ang="0">
                  <a:pos x="63" y="0"/>
                </a:cxn>
                <a:cxn ang="0">
                  <a:pos x="42" y="0"/>
                </a:cxn>
                <a:cxn ang="0">
                  <a:pos x="28" y="38"/>
                </a:cxn>
                <a:cxn ang="0">
                  <a:pos x="28" y="38"/>
                </a:cxn>
                <a:cxn ang="0">
                  <a:pos x="28" y="38"/>
                </a:cxn>
                <a:cxn ang="0">
                  <a:pos x="0" y="38"/>
                </a:cxn>
                <a:cxn ang="0">
                  <a:pos x="16" y="38"/>
                </a:cxn>
                <a:cxn ang="0">
                  <a:pos x="35" y="0"/>
                </a:cxn>
                <a:cxn ang="0">
                  <a:pos x="14" y="0"/>
                </a:cxn>
                <a:cxn ang="0">
                  <a:pos x="0" y="38"/>
                </a:cxn>
                <a:cxn ang="0">
                  <a:pos x="0" y="38"/>
                </a:cxn>
                <a:cxn ang="0">
                  <a:pos x="0" y="38"/>
                </a:cxn>
              </a:cxnLst>
              <a:rect l="0" t="0" r="r" b="b"/>
              <a:pathLst>
                <a:path w="63" h="38">
                  <a:moveTo>
                    <a:pt x="28" y="38"/>
                  </a:moveTo>
                  <a:lnTo>
                    <a:pt x="45" y="38"/>
                  </a:lnTo>
                  <a:lnTo>
                    <a:pt x="63" y="0"/>
                  </a:lnTo>
                  <a:lnTo>
                    <a:pt x="42" y="0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8" y="38"/>
                  </a:lnTo>
                  <a:close/>
                  <a:moveTo>
                    <a:pt x="0" y="38"/>
                  </a:moveTo>
                  <a:lnTo>
                    <a:pt x="16" y="38"/>
                  </a:lnTo>
                  <a:lnTo>
                    <a:pt x="35" y="0"/>
                  </a:lnTo>
                  <a:lnTo>
                    <a:pt x="14" y="0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DC001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dirty="0">
                <a:solidFill>
                  <a:srgbClr val="008000"/>
                </a:solidFill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707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5pPr>
      <a:lvl6pPr marL="4572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6pPr>
      <a:lvl7pPr marL="9144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7pPr>
      <a:lvl8pPr marL="13716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8pPr>
      <a:lvl9pPr marL="18288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>
          <a:solidFill>
            <a:srgbClr val="003399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rgbClr val="000099"/>
        </a:buClr>
        <a:buSzPct val="80000"/>
        <a:buFont typeface="Wingdings" pitchFamily="2" charset="2"/>
        <a:buChar char="q"/>
        <a:defRPr sz="2800" b="1">
          <a:solidFill>
            <a:schemeClr val="tx1"/>
          </a:solidFill>
          <a:latin typeface="Calibri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3"/>
        </a:buBlip>
        <a:defRPr sz="2400" b="1">
          <a:solidFill>
            <a:schemeClr val="tx1"/>
          </a:solidFill>
          <a:latin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120000"/>
        <a:buBlip>
          <a:blip r:embed="rId14"/>
        </a:buBlip>
        <a:defRPr sz="2000" b="1">
          <a:solidFill>
            <a:schemeClr val="tx1"/>
          </a:solidFill>
          <a:latin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iff"/><Relationship Id="rId3" Type="http://schemas.openxmlformats.org/officeDocument/2006/relationships/image" Target="../media/image27.tiff"/><Relationship Id="rId7" Type="http://schemas.openxmlformats.org/officeDocument/2006/relationships/image" Target="../media/image3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tiff"/><Relationship Id="rId5" Type="http://schemas.openxmlformats.org/officeDocument/2006/relationships/image" Target="../media/image29.tiff"/><Relationship Id="rId10" Type="http://schemas.openxmlformats.org/officeDocument/2006/relationships/image" Target="../media/image7.png"/><Relationship Id="rId4" Type="http://schemas.openxmlformats.org/officeDocument/2006/relationships/image" Target="../media/image28.tiff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7.png"/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1.tiff"/><Relationship Id="rId4" Type="http://schemas.microsoft.com/office/2007/relationships/hdphoto" Target="../media/hdphoto2.wdp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tiff"/><Relationship Id="rId3" Type="http://schemas.openxmlformats.org/officeDocument/2006/relationships/image" Target="../media/image52.tiff"/><Relationship Id="rId7" Type="http://schemas.openxmlformats.org/officeDocument/2006/relationships/image" Target="../media/image56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tiff"/><Relationship Id="rId5" Type="http://schemas.openxmlformats.org/officeDocument/2006/relationships/image" Target="../media/image54.tiff"/><Relationship Id="rId10" Type="http://schemas.openxmlformats.org/officeDocument/2006/relationships/image" Target="../media/image7.png"/><Relationship Id="rId4" Type="http://schemas.openxmlformats.org/officeDocument/2006/relationships/image" Target="../media/image53.tiff"/><Relationship Id="rId9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60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7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81.png"/><Relationship Id="rId4" Type="http://schemas.openxmlformats.org/officeDocument/2006/relationships/image" Target="../media/image1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8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7.png"/><Relationship Id="rId5" Type="http://schemas.openxmlformats.org/officeDocument/2006/relationships/image" Target="../media/image99.png"/><Relationship Id="rId10" Type="http://schemas.openxmlformats.org/officeDocument/2006/relationships/image" Target="../media/image6.png"/><Relationship Id="rId4" Type="http://schemas.openxmlformats.org/officeDocument/2006/relationships/image" Target="../media/image98.jpg"/><Relationship Id="rId9" Type="http://schemas.openxmlformats.org/officeDocument/2006/relationships/image" Target="../media/image10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7.png"/><Relationship Id="rId4" Type="http://schemas.openxmlformats.org/officeDocument/2006/relationships/notesSlide" Target="../notesSlides/notesSlide1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0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2.jpeg"/><Relationship Id="rId4" Type="http://schemas.openxmlformats.org/officeDocument/2006/relationships/image" Target="../media/image9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0" y="-27384"/>
            <a:ext cx="9142560" cy="6885384"/>
          </a:xfrm>
          <a:prstGeom prst="rect">
            <a:avLst/>
          </a:prstGeom>
          <a:gradFill>
            <a:gsLst>
              <a:gs pos="0">
                <a:srgbClr val="00CCFF"/>
              </a:gs>
              <a:gs pos="100000">
                <a:srgbClr val="83CAFF"/>
              </a:gs>
            </a:gsLst>
            <a:lin ang="0"/>
          </a:gra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TextBox 7"/>
          <p:cNvSpPr txBox="1"/>
          <p:nvPr/>
        </p:nvSpPr>
        <p:spPr>
          <a:xfrm>
            <a:off x="467544" y="2982724"/>
            <a:ext cx="81049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>
                <a:solidFill>
                  <a:schemeClr val="bg1"/>
                </a:solidFill>
              </a:rPr>
              <a:t>Повышаем лояльность клиентов </a:t>
            </a:r>
            <a:r>
              <a:rPr lang="ru-RU" sz="2600" dirty="0" smtClean="0">
                <a:solidFill>
                  <a:schemeClr val="bg1"/>
                </a:solidFill>
              </a:rPr>
              <a:t>и </a:t>
            </a:r>
            <a:r>
              <a:rPr lang="ru-RU" sz="2600" dirty="0">
                <a:solidFill>
                  <a:schemeClr val="bg1"/>
                </a:solidFill>
              </a:rPr>
              <a:t>уровень продаж. </a:t>
            </a:r>
            <a:endParaRPr lang="en-US" sz="2600" dirty="0" smtClean="0">
              <a:solidFill>
                <a:schemeClr val="bg1"/>
              </a:solidFill>
            </a:endParaRPr>
          </a:p>
          <a:p>
            <a:pPr algn="ctr"/>
            <a:r>
              <a:rPr lang="ru-RU" sz="2600" dirty="0" smtClean="0">
                <a:solidFill>
                  <a:schemeClr val="bg1"/>
                </a:solidFill>
              </a:rPr>
              <a:t>CRM </a:t>
            </a:r>
            <a:r>
              <a:rPr lang="ru-RU" sz="2600" dirty="0">
                <a:solidFill>
                  <a:schemeClr val="bg1"/>
                </a:solidFill>
              </a:rPr>
              <a:t>– индивидуальный подход к </a:t>
            </a:r>
            <a:r>
              <a:rPr lang="ru-RU" sz="2600" dirty="0" smtClean="0">
                <a:solidFill>
                  <a:schemeClr val="bg1"/>
                </a:solidFill>
              </a:rPr>
              <a:t>клиенту.</a:t>
            </a:r>
            <a:endParaRPr lang="ru-RU" sz="2600" dirty="0">
              <a:solidFill>
                <a:schemeClr val="bg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581400" y="4149080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C:\Users\filippov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861236"/>
            <a:ext cx="686848" cy="41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/>
          <p:nvPr/>
        </p:nvPicPr>
        <p:blipFill>
          <a:blip r:embed="rId3"/>
          <a:stretch/>
        </p:blipFill>
        <p:spPr>
          <a:xfrm>
            <a:off x="3168000" y="1247400"/>
            <a:ext cx="2650320" cy="839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019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5011" y="9901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Как обычно происходит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270" y="1495441"/>
            <a:ext cx="4636094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Контакты поступают из самых разных источников: телефонные звонки, визитки, сайт, заказы в интернет-магазине, внешние базы… </a:t>
            </a:r>
          </a:p>
          <a:p>
            <a:pPr>
              <a:spcBef>
                <a:spcPts val="600"/>
              </a:spcBef>
            </a:pPr>
            <a:endParaRPr lang="ru-RU" sz="200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В результате: 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Все в разных файлах 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У разных сотрудников разные версии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Файлы хаотично обновляются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Нужный контакт сложно найти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Что-то проанализировать – не реально…</a:t>
            </a:r>
            <a:endParaRPr lang="ru-RU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15" name="Изображение 1" descr="Depositphotos_14591583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0" r="21822"/>
          <a:stretch/>
        </p:blipFill>
        <p:spPr>
          <a:xfrm>
            <a:off x="4986363" y="1340768"/>
            <a:ext cx="4106111" cy="4927585"/>
          </a:xfrm>
          <a:prstGeom prst="rect">
            <a:avLst/>
          </a:prstGeom>
          <a:ln>
            <a:noFill/>
          </a:ln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6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5011" y="9901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В Битрикс24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9150" y="1412776"/>
            <a:ext cx="4290842" cy="4632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Calibri"/>
                <a:ea typeface="Calibri"/>
                <a:cs typeface="Calibri"/>
              </a:rPr>
              <a:t>Единая база клиентов для всех сотрудников 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Calibri"/>
                <a:ea typeface="Calibri"/>
                <a:cs typeface="Calibri"/>
              </a:rPr>
              <a:t>Распределение прав доступа к данным между сотрудниками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Calibri"/>
                <a:ea typeface="Calibri"/>
                <a:cs typeface="Calibri"/>
              </a:rPr>
              <a:t>Полная история клиента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Calibri"/>
                <a:ea typeface="Calibri"/>
                <a:cs typeface="Calibri"/>
              </a:rPr>
              <a:t>Быстрый поиск по базе клиентов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Calibri"/>
                <a:ea typeface="Calibri"/>
                <a:cs typeface="Calibri"/>
              </a:rPr>
              <a:t>Звонок клиенту напрямую из </a:t>
            </a:r>
            <a:r>
              <a:rPr lang="en-US" sz="1700" dirty="0" smtClean="0">
                <a:latin typeface="Calibri"/>
                <a:ea typeface="Calibri"/>
                <a:cs typeface="Calibri"/>
              </a:rPr>
              <a:t>CRM </a:t>
            </a:r>
            <a:r>
              <a:rPr lang="ru-RU" sz="1700" dirty="0" smtClean="0">
                <a:latin typeface="Calibri"/>
                <a:ea typeface="Calibri"/>
                <a:cs typeface="Calibri"/>
              </a:rPr>
              <a:t>с записью разговора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Calibri"/>
                <a:ea typeface="Calibri"/>
                <a:cs typeface="Calibri"/>
              </a:rPr>
              <a:t>Импорт контактов из </a:t>
            </a:r>
            <a:r>
              <a:rPr lang="en-US" sz="1700" dirty="0" smtClean="0">
                <a:latin typeface="Calibri"/>
                <a:ea typeface="Calibri"/>
                <a:cs typeface="Calibri"/>
              </a:rPr>
              <a:t>Outlook, </a:t>
            </a:r>
            <a:r>
              <a:rPr lang="ru-RU" sz="1700" dirty="0" err="1" smtClean="0">
                <a:latin typeface="Calibri"/>
                <a:ea typeface="Calibri"/>
                <a:cs typeface="Calibri"/>
              </a:rPr>
              <a:t>Яндекс.Почты</a:t>
            </a:r>
            <a:r>
              <a:rPr lang="ru-RU" sz="1700" dirty="0" smtClean="0">
                <a:latin typeface="Calibri"/>
                <a:ea typeface="Calibri"/>
                <a:cs typeface="Calibri"/>
              </a:rPr>
              <a:t>, </a:t>
            </a:r>
            <a:r>
              <a:rPr lang="en-US" sz="1700" dirty="0" smtClean="0">
                <a:latin typeface="Calibri"/>
                <a:ea typeface="Calibri"/>
                <a:cs typeface="Calibri"/>
              </a:rPr>
              <a:t>Gmail, </a:t>
            </a:r>
            <a:r>
              <a:rPr lang="en-US" sz="1700" dirty="0" err="1" smtClean="0">
                <a:latin typeface="Calibri"/>
                <a:ea typeface="Calibri"/>
                <a:cs typeface="Calibri"/>
              </a:rPr>
              <a:t>Mail.ru</a:t>
            </a:r>
            <a:r>
              <a:rPr lang="en-US" sz="1700" dirty="0" smtClean="0">
                <a:latin typeface="Calibri"/>
                <a:ea typeface="Calibri"/>
                <a:cs typeface="Calibri"/>
              </a:rPr>
              <a:t> </a:t>
            </a:r>
            <a:r>
              <a:rPr lang="ru-RU" sz="1700" dirty="0" smtClean="0">
                <a:latin typeface="Calibri"/>
                <a:ea typeface="Calibri"/>
                <a:cs typeface="Calibri"/>
              </a:rPr>
              <a:t>и других источников 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Calibri"/>
                <a:ea typeface="Calibri"/>
                <a:cs typeface="Calibri"/>
              </a:rPr>
              <a:t>Поиск и удаление дубликатов  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Calibri"/>
                <a:ea typeface="Calibri"/>
                <a:cs typeface="Calibri"/>
              </a:rPr>
              <a:t>Интеграция с вашим сайтом и интернет-магазином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700" dirty="0" smtClean="0">
                <a:latin typeface="Calibri"/>
                <a:ea typeface="Calibri"/>
                <a:cs typeface="Calibri"/>
              </a:rPr>
              <a:t>Аналитические отчеты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36" y="1183098"/>
            <a:ext cx="4184547" cy="3168352"/>
          </a:xfrm>
          <a:prstGeom prst="rect">
            <a:avLst/>
          </a:prstGeom>
          <a:ln>
            <a:solidFill>
              <a:srgbClr val="D9D9D9"/>
            </a:solidFill>
          </a:ln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6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11" descr="Depositphotos_7359969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7" r="14929" b="4524"/>
          <a:stretch/>
        </p:blipFill>
        <p:spPr>
          <a:xfrm>
            <a:off x="-13733" y="0"/>
            <a:ext cx="9167140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3734" y="1"/>
            <a:ext cx="9157734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" y="2722994"/>
            <a:ext cx="9143999" cy="1412015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  <a:latin typeface="Calibri"/>
                <a:cs typeface="Calibri"/>
              </a:rPr>
              <a:t>Когда звонит клиент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654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5011" y="142528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Как обычно происходит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6273" y="1659152"/>
            <a:ext cx="45001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Сложно определить, кто звонит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Еще сложнее вспомнить историю общения с этим клиентов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Максимум, телефонные номера клиентов хранятся в адресной книге, но список редко обновляется </a:t>
            </a:r>
            <a:endParaRPr lang="ru-RU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15" name="Изображение 2" descr="Depositphotos_22064261_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0" r="23983"/>
          <a:stretch/>
        </p:blipFill>
        <p:spPr>
          <a:xfrm>
            <a:off x="5316561" y="980728"/>
            <a:ext cx="3827439" cy="4464496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5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95903" y="1014537"/>
            <a:ext cx="3867637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Быстрое </a:t>
            </a: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подключение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Выгодно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Неограниченное число входящих линий 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Маршрутизация звонков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Запись разговоров 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Перенаправление во время вызова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Встроенная </a:t>
            </a:r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интеграция с </a:t>
            </a: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CRM</a:t>
            </a:r>
            <a:endParaRPr lang="ru-RU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Подключение своей АТС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В дополнение к </a:t>
            </a:r>
            <a:r>
              <a:rPr lang="ru-RU" dirty="0" smtClean="0">
                <a:solidFill>
                  <a:srgbClr val="000000"/>
                </a:solidFill>
              </a:rPr>
              <a:t>гарнитуре </a:t>
            </a:r>
            <a:r>
              <a:rPr lang="ru-RU" dirty="0">
                <a:solidFill>
                  <a:srgbClr val="000000"/>
                </a:solidFill>
              </a:rPr>
              <a:t>можно использовать телефонный аппарат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Бесконечная очередь</a:t>
            </a:r>
            <a:endParaRPr lang="ru-RU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Все интегрировано с бизнес-процессами компании</a:t>
            </a:r>
            <a:endParaRPr lang="en-US" dirty="0" smtClea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305011" y="14659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solidFill>
                  <a:srgbClr val="000000"/>
                </a:solidFill>
                <a:latin typeface="Calibri"/>
                <a:cs typeface="Calibri"/>
                <a:sym typeface="Wingdings"/>
              </a:rPr>
              <a:t>Битрикс24 – ваша виртуальная АТС</a:t>
            </a:r>
            <a:endParaRPr lang="en-US" sz="2800" b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 rotWithShape="1">
          <a:blip r:embed="rId2"/>
          <a:srcRect l="15382" t="11232" r="22344" b="5645"/>
          <a:stretch/>
        </p:blipFill>
        <p:spPr>
          <a:xfrm>
            <a:off x="4572000" y="1196752"/>
            <a:ext cx="4211960" cy="2959300"/>
          </a:xfrm>
          <a:prstGeom prst="rect">
            <a:avLst/>
          </a:prstGeom>
          <a:ln>
            <a:solidFill>
              <a:srgbClr val="D9D9D9"/>
            </a:solidFill>
          </a:ln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89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556792"/>
            <a:ext cx="3759959" cy="3205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500" b="1" dirty="0">
                <a:solidFill>
                  <a:srgbClr val="000000"/>
                </a:solidFill>
                <a:latin typeface="Calibri" charset="0"/>
              </a:rPr>
              <a:t>Оценка качества обслуживания клиента </a:t>
            </a:r>
          </a:p>
          <a:p>
            <a:pPr marL="266700">
              <a:lnSpc>
                <a:spcPct val="110000"/>
              </a:lnSpc>
            </a:pPr>
            <a:r>
              <a:rPr lang="ru-RU" sz="1200" dirty="0">
                <a:solidFill>
                  <a:srgbClr val="000000"/>
                </a:solidFill>
                <a:latin typeface="Calibri" charset="0"/>
              </a:rPr>
              <a:t>После окончания разговора с оператором клиенту будет предложено оценить качество обслуживания.</a:t>
            </a:r>
          </a:p>
          <a:p>
            <a:pPr>
              <a:lnSpc>
                <a:spcPct val="110000"/>
              </a:lnSpc>
            </a:pPr>
            <a:endParaRPr lang="ru-RU" sz="1350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110000"/>
              </a:lnSpc>
            </a:pPr>
            <a:r>
              <a:rPr lang="ru-RU" sz="1500" b="1" dirty="0">
                <a:solidFill>
                  <a:srgbClr val="000000"/>
                </a:solidFill>
                <a:latin typeface="Calibri" charset="0"/>
              </a:rPr>
              <a:t>Одновременный звонок в «очередь»</a:t>
            </a:r>
          </a:p>
          <a:p>
            <a:pPr marL="266700">
              <a:lnSpc>
                <a:spcPct val="110000"/>
              </a:lnSpc>
            </a:pPr>
            <a:r>
              <a:rPr lang="ru-RU" sz="1200" dirty="0">
                <a:solidFill>
                  <a:srgbClr val="000000"/>
                </a:solidFill>
                <a:latin typeface="Calibri" charset="0"/>
              </a:rPr>
              <a:t>Звонок поступит всем выбранным свободным сотрудникам сразу, и клиенту ответит тот, кто первым примет звонок. </a:t>
            </a:r>
          </a:p>
          <a:p>
            <a:pPr>
              <a:lnSpc>
                <a:spcPct val="110000"/>
              </a:lnSpc>
            </a:pPr>
            <a:endParaRPr lang="ru-RU" sz="1500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110000"/>
              </a:lnSpc>
            </a:pPr>
            <a:r>
              <a:rPr lang="ru-RU" sz="1500" b="1" dirty="0">
                <a:solidFill>
                  <a:srgbClr val="000000"/>
                </a:solidFill>
                <a:latin typeface="Calibri" charset="0"/>
              </a:rPr>
              <a:t>Определение источника </a:t>
            </a:r>
            <a:r>
              <a:rPr lang="ru-RU" sz="1500" b="1" dirty="0" err="1">
                <a:solidFill>
                  <a:srgbClr val="000000"/>
                </a:solidFill>
                <a:latin typeface="Calibri" charset="0"/>
              </a:rPr>
              <a:t>лида</a:t>
            </a:r>
            <a:r>
              <a:rPr lang="ru-RU" sz="1500" b="1" dirty="0">
                <a:solidFill>
                  <a:srgbClr val="000000"/>
                </a:solidFill>
                <a:latin typeface="Calibri" charset="0"/>
              </a:rPr>
              <a:t> по номеру телефона</a:t>
            </a:r>
          </a:p>
          <a:p>
            <a:pPr marL="266700">
              <a:lnSpc>
                <a:spcPct val="110000"/>
              </a:lnSpc>
            </a:pPr>
            <a:r>
              <a:rPr lang="ru-RU" sz="1200" dirty="0">
                <a:solidFill>
                  <a:srgbClr val="000000"/>
                </a:solidFill>
                <a:latin typeface="Calibri" charset="0"/>
              </a:rPr>
              <a:t>Автоматическое определение рекламного канала, по которому привлечен клиент. </a:t>
            </a:r>
            <a:endParaRPr lang="ru-RU" sz="1500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 rotWithShape="1">
          <a:blip r:embed="rId2"/>
          <a:srcRect r="859" b="48395"/>
          <a:stretch/>
        </p:blipFill>
        <p:spPr>
          <a:xfrm>
            <a:off x="4650225" y="1412776"/>
            <a:ext cx="3826652" cy="4209317"/>
          </a:xfrm>
          <a:prstGeom prst="rect">
            <a:avLst/>
          </a:prstGeom>
          <a:ln>
            <a:solidFill>
              <a:srgbClr val="D9D9D9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74414" y="514384"/>
            <a:ext cx="3096938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100" b="1" dirty="0" smtClean="0">
                <a:latin typeface="Calibri" charset="0"/>
              </a:rPr>
              <a:t>Виртуальная </a:t>
            </a:r>
            <a:r>
              <a:rPr lang="ru-RU" sz="3100" b="1" dirty="0">
                <a:latin typeface="Calibri" charset="0"/>
              </a:rPr>
              <a:t>АТС</a:t>
            </a:r>
          </a:p>
        </p:txBody>
      </p: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2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60731" y="1071564"/>
            <a:ext cx="5722148" cy="4929187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latin typeface="Calibri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1924" y="1464714"/>
            <a:ext cx="4630997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45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Calibri" charset="0"/>
              </a:rPr>
              <a:t>Не </a:t>
            </a:r>
            <a:r>
              <a:rPr lang="ru-RU" sz="1600" dirty="0">
                <a:latin typeface="Calibri" charset="0"/>
              </a:rPr>
              <a:t>привязан к месту, офису </a:t>
            </a:r>
          </a:p>
          <a:p>
            <a:pPr marL="285750" indent="-285750">
              <a:spcBef>
                <a:spcPts val="45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charset="0"/>
              </a:rPr>
              <a:t>Экономит на покупке </a:t>
            </a:r>
            <a:r>
              <a:rPr lang="en-US" sz="1600" dirty="0">
                <a:latin typeface="Calibri" charset="0"/>
              </a:rPr>
              <a:t>SIP-</a:t>
            </a:r>
            <a:r>
              <a:rPr lang="ru-RU" sz="1600" dirty="0">
                <a:latin typeface="Calibri" charset="0"/>
              </a:rPr>
              <a:t>телефонных аппаратов</a:t>
            </a:r>
            <a:r>
              <a:rPr lang="en-US" sz="1600" dirty="0">
                <a:latin typeface="Calibri" charset="0"/>
              </a:rPr>
              <a:t> </a:t>
            </a:r>
            <a:r>
              <a:rPr lang="ru-RU" sz="1600" dirty="0">
                <a:latin typeface="Calibri" charset="0"/>
              </a:rPr>
              <a:t>, программных </a:t>
            </a:r>
            <a:r>
              <a:rPr lang="en-US" sz="1600" dirty="0">
                <a:latin typeface="Calibri" charset="0"/>
              </a:rPr>
              <a:t>SIP-</a:t>
            </a:r>
            <a:r>
              <a:rPr lang="ru-RU" sz="1600" dirty="0">
                <a:latin typeface="Calibri" charset="0"/>
              </a:rPr>
              <a:t>аппаратов </a:t>
            </a:r>
          </a:p>
          <a:p>
            <a:pPr marL="285750" indent="-285750">
              <a:spcBef>
                <a:spcPts val="45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charset="0"/>
              </a:rPr>
              <a:t>Позволяет отключить перенаправление на мобильные телефоны и сэкономить на этом </a:t>
            </a:r>
            <a:endParaRPr lang="en-US" sz="1600" dirty="0">
              <a:latin typeface="Calibri" charset="0"/>
            </a:endParaRPr>
          </a:p>
          <a:p>
            <a:pPr marL="285750" indent="-285750">
              <a:spcBef>
                <a:spcPts val="45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charset="0"/>
              </a:rPr>
              <a:t>Поддерживает переадресацию и удержание звонков </a:t>
            </a:r>
          </a:p>
          <a:p>
            <a:pPr marL="285750" indent="-285750">
              <a:spcBef>
                <a:spcPts val="45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charset="0"/>
              </a:rPr>
              <a:t>Поддерживает звонки на стационарные телефонные аппараты </a:t>
            </a:r>
          </a:p>
          <a:p>
            <a:pPr marL="285750" indent="-285750">
              <a:spcBef>
                <a:spcPts val="45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Calibri" charset="0"/>
              </a:rPr>
              <a:t>Работает </a:t>
            </a:r>
            <a:r>
              <a:rPr lang="ru-RU" sz="1600" dirty="0">
                <a:latin typeface="Calibri" charset="0"/>
              </a:rPr>
              <a:t>на планшетах и смартфонах    </a:t>
            </a:r>
          </a:p>
          <a:p>
            <a:pPr marL="285750" indent="-285750">
              <a:spcBef>
                <a:spcPts val="45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charset="0"/>
              </a:rPr>
              <a:t>Интегрирован с Битрикс24.</a:t>
            </a:r>
            <a:r>
              <a:rPr lang="en-US" sz="1600" dirty="0">
                <a:latin typeface="Calibri" charset="0"/>
              </a:rPr>
              <a:t>CRM</a:t>
            </a:r>
            <a:endParaRPr lang="ru-RU" sz="1600" dirty="0">
              <a:latin typeface="Calibri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4619758"/>
            <a:ext cx="1331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есплатно</a:t>
            </a:r>
            <a:r>
              <a:rPr lang="en-US" dirty="0"/>
              <a:t>!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87773" y="479458"/>
            <a:ext cx="4705712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100" b="1" dirty="0">
                <a:latin typeface="Calibri" charset="0"/>
              </a:rPr>
              <a:t>Битрикс24.Софтфон (</a:t>
            </a:r>
            <a:r>
              <a:rPr lang="en-US" sz="3100" b="1" dirty="0">
                <a:latin typeface="Calibri" charset="0"/>
              </a:rPr>
              <a:t>VoIP)</a:t>
            </a:r>
            <a:endParaRPr lang="ru-RU" sz="3100" b="1" dirty="0">
              <a:latin typeface="Calibri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423630" y="2120313"/>
            <a:ext cx="1851488" cy="2684111"/>
            <a:chOff x="6936964" y="739926"/>
            <a:chExt cx="4730620" cy="6858000"/>
          </a:xfrm>
        </p:grpSpPr>
        <p:pic>
          <p:nvPicPr>
            <p:cNvPr id="11" name="Изображение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36964" y="739926"/>
              <a:ext cx="4730620" cy="6858000"/>
            </a:xfrm>
            <a:prstGeom prst="rect">
              <a:avLst/>
            </a:prstGeom>
          </p:spPr>
        </p:pic>
        <p:pic>
          <p:nvPicPr>
            <p:cNvPr id="9" name="Изображение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81939" y="1387922"/>
              <a:ext cx="3040669" cy="5405633"/>
            </a:xfrm>
            <a:prstGeom prst="rect">
              <a:avLst/>
            </a:prstGeom>
          </p:spPr>
        </p:pic>
      </p:grpSp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2183" y="4927339"/>
            <a:ext cx="783911" cy="783911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2160" y="4854020"/>
            <a:ext cx="1253813" cy="940360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7394036" y="2211012"/>
            <a:ext cx="1299159" cy="2604527"/>
            <a:chOff x="8588692" y="583549"/>
            <a:chExt cx="2902106" cy="5818081"/>
          </a:xfrm>
        </p:grpSpPr>
        <p:pic>
          <p:nvPicPr>
            <p:cNvPr id="18" name="Изображение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88692" y="583549"/>
              <a:ext cx="2902106" cy="5818081"/>
            </a:xfrm>
            <a:prstGeom prst="rect">
              <a:avLst/>
            </a:prstGeom>
          </p:spPr>
        </p:pic>
        <p:pic>
          <p:nvPicPr>
            <p:cNvPr id="19" name="Изображение 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31909" y="1523503"/>
              <a:ext cx="2215672" cy="3932817"/>
            </a:xfrm>
            <a:prstGeom prst="rect">
              <a:avLst/>
            </a:prstGeom>
          </p:spPr>
        </p:pic>
      </p:grpSp>
      <p:pic>
        <p:nvPicPr>
          <p:cNvPr id="21" name="Picture 2" descr="C:\Users\filippov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7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72673" y="334793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В Битрикс24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7227" y="1637551"/>
            <a:ext cx="383473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Карточка клиента открывается сразу при звонке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Видна вся история сделок и предпочтений клиента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Запись разговора сохраняется и прикрепляется к карточке клиента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/>
              <a:buChar char="•"/>
            </a:pPr>
            <a:endParaRPr lang="ru-RU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15" name="Изображение 1" descr="Снимок экрана 2014-09-18 в 1.07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292" y="1637551"/>
            <a:ext cx="4219503" cy="3147271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5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Изображение 2" descr="Depositphotos_4132057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7" t="7919" r="11603" b="7730"/>
          <a:stretch/>
        </p:blipFill>
        <p:spPr>
          <a:xfrm>
            <a:off x="4781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" y="0"/>
            <a:ext cx="9157734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43608" y="2492896"/>
            <a:ext cx="7380311" cy="1412015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  <a:latin typeface="Calibri"/>
                <a:cs typeface="Calibri"/>
              </a:rPr>
              <a:t>Готовый сценарий продажи для менеджеров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243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12097" y="311933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Как обычно происходит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9292" y="1628800"/>
            <a:ext cx="403953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Учим нового менеджера неделю, месяц, год…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Что-то все равно упускается (менеджер забывает уточнить у клиента о доставке или, к примеру, о банте на коробку) </a:t>
            </a:r>
            <a:endParaRPr lang="ru-RU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15" name="Изображение 7" descr="Depositphotos_1719889_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6" t="18157" r="6429" b="7217"/>
          <a:stretch/>
        </p:blipFill>
        <p:spPr>
          <a:xfrm>
            <a:off x="4623900" y="1961040"/>
            <a:ext cx="4520100" cy="4194186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7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90156" y="620688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Привлечение и удержание клиентов – важный элемент ведения бизнеса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3142" y="624013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995936" y="1844824"/>
            <a:ext cx="446449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buClr>
                <a:srgbClr val="00B0F0"/>
              </a:buClr>
            </a:pPr>
            <a:r>
              <a:rPr lang="ru-RU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Каждый потерянный клиент на любом цикле продаж </a:t>
            </a:r>
          </a:p>
          <a:p>
            <a:pPr>
              <a:spcBef>
                <a:spcPts val="600"/>
              </a:spcBef>
              <a:buClr>
                <a:srgbClr val="00B0F0"/>
              </a:buClr>
            </a:pPr>
            <a:r>
              <a:rPr lang="ru-RU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– не просто упущенная прибыль, а деньги в карман вашим конкурентам.</a:t>
            </a:r>
          </a:p>
          <a:p>
            <a:pPr>
              <a:spcBef>
                <a:spcPts val="600"/>
              </a:spcBef>
              <a:buClr>
                <a:srgbClr val="00B0F0"/>
              </a:buClr>
            </a:pPr>
            <a:endParaRPr lang="ru-RU" dirty="0" smtClean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  <a:buClr>
                <a:srgbClr val="00B0F0"/>
              </a:buClr>
            </a:pPr>
            <a:r>
              <a:rPr lang="ru-RU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Получайте высший бал на каждом шаге общения с клиентом, конвертируйте в прибыль.</a:t>
            </a:r>
          </a:p>
          <a:p>
            <a:pPr>
              <a:spcBef>
                <a:spcPts val="600"/>
              </a:spcBef>
              <a:buClr>
                <a:srgbClr val="00B0F0"/>
              </a:buClr>
            </a:pPr>
            <a:r>
              <a:rPr lang="en-US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r>
              <a:rPr lang="en-US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CRM </a:t>
            </a:r>
            <a:r>
              <a:rPr lang="ru-RU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Битрикс24 – инструмент, который заточен на предоставление лучшего сервиса вашим клиентам, и на увеличение продаж.</a:t>
            </a:r>
            <a:endParaRPr lang="ru-RU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832"/>
            <a:ext cx="3600400" cy="3600400"/>
          </a:xfrm>
          <a:prstGeom prst="rect">
            <a:avLst/>
          </a:prstGeom>
        </p:spPr>
      </p:pic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787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5011" y="9901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В Битрикс24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1484784"/>
            <a:ext cx="3554841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Вы настраиваете: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поля карточки клиента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стадии сделки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коммерческого предложения</a:t>
            </a:r>
          </a:p>
          <a:p>
            <a:pPr>
              <a:spcBef>
                <a:spcPts val="600"/>
              </a:spcBef>
            </a:pPr>
            <a:endParaRPr lang="ru-RU" sz="200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Так, как это необходимо для </a:t>
            </a:r>
            <a:r>
              <a:rPr lang="ru-RU" sz="2000" i="1" dirty="0" smtClean="0">
                <a:latin typeface="Calibri"/>
                <a:ea typeface="Calibri"/>
                <a:cs typeface="Calibri"/>
              </a:rPr>
              <a:t>ваших</a:t>
            </a:r>
            <a:r>
              <a:rPr lang="ru-RU" sz="2000" dirty="0" smtClean="0">
                <a:latin typeface="Calibri"/>
                <a:ea typeface="Calibri"/>
                <a:cs typeface="Calibri"/>
              </a:rPr>
              <a:t> продаж в </a:t>
            </a:r>
            <a:r>
              <a:rPr lang="ru-RU" sz="2000" i="1" dirty="0" smtClean="0">
                <a:latin typeface="Calibri"/>
                <a:ea typeface="Calibri"/>
                <a:cs typeface="Calibri"/>
              </a:rPr>
              <a:t>вашей</a:t>
            </a:r>
            <a:r>
              <a:rPr lang="ru-RU" sz="2000" dirty="0" smtClean="0">
                <a:latin typeface="Calibri"/>
                <a:ea typeface="Calibri"/>
                <a:cs typeface="Calibri"/>
              </a:rPr>
              <a:t> компании.</a:t>
            </a:r>
          </a:p>
          <a:p>
            <a:pPr>
              <a:spcBef>
                <a:spcPts val="600"/>
              </a:spcBef>
            </a:pPr>
            <a:endParaRPr lang="ru-RU" sz="2000" dirty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Менеджер «ведет» клиента по этим стадиям и ничего не упустит. </a:t>
            </a:r>
            <a:endParaRPr lang="ru-RU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2"/>
          <a:srcRect r="25255"/>
          <a:stretch/>
        </p:blipFill>
        <p:spPr>
          <a:xfrm>
            <a:off x="3851920" y="1196752"/>
            <a:ext cx="5168515" cy="4104456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7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85800"/>
            <a:ext cx="9144000" cy="5472775"/>
          </a:xfrm>
          <a:prstGeom prst="rect">
            <a:avLst/>
          </a:prstGeom>
        </p:spPr>
      </p:pic>
      <p:sp>
        <p:nvSpPr>
          <p:cNvPr id="6" name="Прямоугольная выноска 5"/>
          <p:cNvSpPr/>
          <p:nvPr/>
        </p:nvSpPr>
        <p:spPr>
          <a:xfrm>
            <a:off x="4929307" y="1988840"/>
            <a:ext cx="2773314" cy="1282668"/>
          </a:xfrm>
          <a:prstGeom prst="wedgeRectCallout">
            <a:avLst>
              <a:gd name="adj1" fmla="val -57469"/>
              <a:gd name="adj2" fmla="val 136238"/>
            </a:avLst>
          </a:prstGeom>
          <a:solidFill>
            <a:srgbClr val="C7E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18" rIns="91402" bIns="45718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</a:rPr>
              <a:t>Клиент </a:t>
            </a:r>
            <a:r>
              <a:rPr lang="ru-RU" dirty="0">
                <a:solidFill>
                  <a:srgbClr val="000000"/>
                </a:solidFill>
              </a:rPr>
              <a:t>готов сделать покупку? Переведите сделку на новую стадию.</a:t>
            </a:r>
          </a:p>
        </p:txBody>
      </p:sp>
      <p:pic>
        <p:nvPicPr>
          <p:cNvPr id="4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12123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8577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9" descr="226482_prin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2" r="15432" b="15642"/>
          <a:stretch/>
        </p:blipFill>
        <p:spPr>
          <a:xfrm>
            <a:off x="-19480" y="0"/>
            <a:ext cx="9172887" cy="68725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9480" y="0"/>
            <a:ext cx="9157734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43608" y="2492896"/>
            <a:ext cx="7380311" cy="1412015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  <a:latin typeface="Calibri"/>
                <a:cs typeface="Calibri"/>
              </a:rPr>
              <a:t>Готовим коммерческое предложение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877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57249" y="48371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Как обычно происходит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8024" y="1700808"/>
            <a:ext cx="3991337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Сбор информации от клиента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Расчет стоимости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Подготовка файла с коммерческим предложением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Файлы хранятся у менеджеров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Переписка с клиентом по почте и правки в предложении, возникают несколько версий файла…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ru-RU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15" name="Изображение 2" descr="Depositphotos_9376382_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2" r="23176"/>
          <a:stretch/>
        </p:blipFill>
        <p:spPr>
          <a:xfrm>
            <a:off x="467544" y="1484784"/>
            <a:ext cx="3731295" cy="35010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55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5011" y="9901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В Битрикс24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1" name="Текст 3"/>
          <p:cNvSpPr>
            <a:spLocks noGrp="1"/>
          </p:cNvSpPr>
          <p:nvPr>
            <p:ph type="body" idx="4294967295"/>
          </p:nvPr>
        </p:nvSpPr>
        <p:spPr>
          <a:xfrm>
            <a:off x="323315" y="1490646"/>
            <a:ext cx="3856448" cy="410222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r>
              <a:rPr lang="ru-RU" sz="2000" dirty="0" smtClean="0"/>
              <a:t>Формирование коммерческого предложения для клиентов по нужному вам шаблону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r>
              <a:rPr lang="ru-RU" sz="2000" dirty="0" smtClean="0"/>
              <a:t>Добавление товаров сразу из каталога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r>
              <a:rPr lang="ru-RU" sz="2000" dirty="0" smtClean="0"/>
              <a:t>Расчет стоимости с учетом скидок и налогов</a:t>
            </a:r>
            <a:endParaRPr lang="en-US" sz="2000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r>
              <a:rPr lang="ru-RU" sz="2000" dirty="0" smtClean="0"/>
              <a:t>Возможность распечатать, отправить по </a:t>
            </a:r>
            <a:r>
              <a:rPr lang="en-US" sz="2000" dirty="0" smtClean="0"/>
              <a:t>e-mail</a:t>
            </a:r>
            <a:endParaRPr lang="ru-RU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</a:pPr>
            <a:r>
              <a:rPr lang="ru-RU" sz="2000" dirty="0" smtClean="0"/>
              <a:t>Отслеживание статусов коммерческого предложения</a:t>
            </a:r>
            <a:endParaRPr lang="en-US" sz="2000" dirty="0"/>
          </a:p>
        </p:txBody>
      </p:sp>
      <p:pic>
        <p:nvPicPr>
          <p:cNvPr id="16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82" y="1628800"/>
            <a:ext cx="4592279" cy="2478770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6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1" descr="938524_prin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0" r="2258" b="15625"/>
          <a:stretch/>
        </p:blipFill>
        <p:spPr>
          <a:xfrm>
            <a:off x="-13734" y="0"/>
            <a:ext cx="915773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9480" y="0"/>
            <a:ext cx="9157734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-25225" y="2708920"/>
            <a:ext cx="9143999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  <a:latin typeface="Calibri"/>
                <a:cs typeface="Calibri"/>
              </a:rPr>
              <a:t>Клиент готов платить!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Calibri"/>
                <a:cs typeface="Calibri"/>
              </a:rPr>
              <a:t>Выставляем счет на оплату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767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Изображение 1" descr="9537162_prin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271827"/>
            <a:ext cx="7092280" cy="4586173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46407" y="323026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Как обычно происходит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3254" y="1525482"/>
            <a:ext cx="45356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Менеджер запрашивает у бухгалтерии счет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Клиент ждет…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Отправляет клиенту и ждет оплату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Уточняет у бухгалтерии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Клиент ждет… </a:t>
            </a:r>
            <a:endParaRPr lang="ru-RU" sz="20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3142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89283" y="33602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В Битрикс24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283" y="1155384"/>
            <a:ext cx="379468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Счет можно оформить сразу в </a:t>
            </a:r>
            <a:r>
              <a:rPr lang="en-US" sz="2000" dirty="0" smtClean="0">
                <a:latin typeface="Calibri"/>
                <a:ea typeface="Calibri"/>
                <a:cs typeface="Calibri"/>
              </a:rPr>
              <a:t>CRM</a:t>
            </a:r>
            <a:r>
              <a:rPr lang="ru-RU" sz="2000" dirty="0">
                <a:latin typeface="Calibri"/>
                <a:ea typeface="Calibri"/>
                <a:cs typeface="Calibri"/>
              </a:rPr>
              <a:t> </a:t>
            </a:r>
            <a:r>
              <a:rPr lang="ru-RU" sz="2000" dirty="0" smtClean="0">
                <a:latin typeface="Calibri"/>
                <a:ea typeface="Calibri"/>
                <a:cs typeface="Calibri"/>
              </a:rPr>
              <a:t>и отправить клиенту по </a:t>
            </a:r>
            <a:r>
              <a:rPr lang="en-US" sz="2000" dirty="0" smtClean="0">
                <a:latin typeface="Calibri"/>
                <a:ea typeface="Calibri"/>
                <a:cs typeface="Calibri"/>
              </a:rPr>
              <a:t>email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Счет можно оформить с </a:t>
            </a:r>
            <a:r>
              <a:rPr lang="ru-RU" sz="2000" dirty="0">
                <a:latin typeface="Calibri"/>
                <a:ea typeface="Calibri"/>
                <a:cs typeface="Calibri"/>
              </a:rPr>
              <a:t>мобильного </a:t>
            </a:r>
            <a:r>
              <a:rPr lang="ru-RU" sz="2000" dirty="0" smtClean="0">
                <a:latin typeface="Calibri"/>
                <a:ea typeface="Calibri"/>
                <a:cs typeface="Calibri"/>
              </a:rPr>
              <a:t>сразу на </a:t>
            </a:r>
            <a:r>
              <a:rPr lang="ru-RU" sz="2000" dirty="0">
                <a:latin typeface="Calibri"/>
                <a:ea typeface="Calibri"/>
                <a:cs typeface="Calibri"/>
              </a:rPr>
              <a:t>встрече </a:t>
            </a:r>
            <a:r>
              <a:rPr lang="ru-RU" sz="2000" dirty="0" smtClean="0">
                <a:latin typeface="Calibri"/>
                <a:ea typeface="Calibri"/>
                <a:cs typeface="Calibri"/>
              </a:rPr>
              <a:t>с клиентом</a:t>
            </a:r>
            <a:endParaRPr lang="ru-RU" sz="2000" dirty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Счет будет продублирован </a:t>
            </a:r>
            <a:r>
              <a:rPr lang="ru-RU" sz="2000" dirty="0">
                <a:latin typeface="Calibri"/>
                <a:ea typeface="Calibri"/>
                <a:cs typeface="Calibri"/>
              </a:rPr>
              <a:t>в</a:t>
            </a:r>
            <a:r>
              <a:rPr lang="ru-RU" sz="2000" dirty="0" smtClean="0">
                <a:latin typeface="Calibri"/>
                <a:ea typeface="Calibri"/>
                <a:cs typeface="Calibri"/>
              </a:rPr>
              <a:t> 1С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Информация об оплате счета поступит из 1С в </a:t>
            </a:r>
            <a:r>
              <a:rPr lang="en-US" sz="2000" dirty="0" smtClean="0">
                <a:latin typeface="Calibri"/>
                <a:ea typeface="Calibri"/>
                <a:cs typeface="Calibri"/>
              </a:rPr>
              <a:t>CRM </a:t>
            </a:r>
            <a:r>
              <a:rPr lang="ru-RU" sz="2000" dirty="0" smtClean="0">
                <a:latin typeface="Calibri"/>
                <a:ea typeface="Calibri"/>
                <a:cs typeface="Calibri"/>
              </a:rPr>
              <a:t>и менеджер это сразу увидит</a:t>
            </a:r>
          </a:p>
        </p:txBody>
      </p:sp>
      <p:pic>
        <p:nvPicPr>
          <p:cNvPr id="17" name="Изображение 9"/>
          <p:cNvPicPr>
            <a:picLocks noChangeAspect="1"/>
          </p:cNvPicPr>
          <p:nvPr/>
        </p:nvPicPr>
        <p:blipFill rotWithShape="1">
          <a:blip r:embed="rId2"/>
          <a:srcRect r="1552" b="22634"/>
          <a:stretch/>
        </p:blipFill>
        <p:spPr>
          <a:xfrm>
            <a:off x="4644008" y="1196752"/>
            <a:ext cx="4102178" cy="4322924"/>
          </a:xfrm>
          <a:prstGeom prst="rect">
            <a:avLst/>
          </a:prstGeom>
        </p:spPr>
      </p:pic>
      <p:pic>
        <p:nvPicPr>
          <p:cNvPr id="18" name="Изображение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0175" y="2063292"/>
            <a:ext cx="3075481" cy="2919100"/>
          </a:xfrm>
          <a:prstGeom prst="rect">
            <a:avLst/>
          </a:prstGeom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1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7400"/>
            <a:ext cx="9144000" cy="5281706"/>
          </a:xfrm>
          <a:prstGeom prst="rect">
            <a:avLst/>
          </a:prstGeom>
        </p:spPr>
      </p:pic>
      <p:sp>
        <p:nvSpPr>
          <p:cNvPr id="5" name="Прямоугольная выноска 4"/>
          <p:cNvSpPr/>
          <p:nvPr/>
        </p:nvSpPr>
        <p:spPr>
          <a:xfrm>
            <a:off x="755576" y="4149080"/>
            <a:ext cx="3058747" cy="1217818"/>
          </a:xfrm>
          <a:prstGeom prst="wedgeRectCallout">
            <a:avLst>
              <a:gd name="adj1" fmla="val 88147"/>
              <a:gd name="adj2" fmla="val 11910"/>
            </a:avLst>
          </a:prstGeom>
          <a:solidFill>
            <a:srgbClr val="C7E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18" rIns="91402" bIns="45718" anchor="ctr"/>
          <a:lstStyle/>
          <a:p>
            <a:pPr algn="ctr"/>
            <a:r>
              <a:rPr lang="ru-RU" sz="1600" dirty="0">
                <a:solidFill>
                  <a:srgbClr val="000000"/>
                </a:solidFill>
              </a:rPr>
              <a:t>Оплату счета можно подтвердить вручную или автоматически принять из «1С» </a:t>
            </a:r>
          </a:p>
        </p:txBody>
      </p:sp>
      <p:pic>
        <p:nvPicPr>
          <p:cNvPr id="4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12123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8577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6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/>
          <p:cNvSpPr txBox="1"/>
          <p:nvPr/>
        </p:nvSpPr>
        <p:spPr>
          <a:xfrm>
            <a:off x="402225" y="601676"/>
            <a:ext cx="23432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latin typeface="Calibri"/>
                <a:ea typeface="Calibri"/>
                <a:cs typeface="Calibri"/>
              </a:rPr>
              <a:t>ВАШ КЛИЕНТ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492709" y="5197380"/>
            <a:ext cx="1736373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Calibri"/>
                <a:ea typeface="Calibri"/>
                <a:cs typeface="Calibri"/>
              </a:rPr>
              <a:t>Заходит на сайт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28681" y="1132153"/>
            <a:ext cx="15438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>
                <a:latin typeface="Calibri"/>
                <a:ea typeface="Calibri"/>
                <a:cs typeface="Calibri"/>
              </a:rPr>
              <a:t>главное - клиент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492708" y="2000977"/>
            <a:ext cx="1411913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/>
                <a:ea typeface="Calibri"/>
                <a:cs typeface="Calibri"/>
              </a:rPr>
              <a:t>Звонит вам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516779" y="4032710"/>
            <a:ext cx="1133644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База клиентов в </a:t>
            </a:r>
            <a:r>
              <a:rPr lang="en-US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CRM</a:t>
            </a:r>
            <a:endParaRPr lang="ru-RU" sz="825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516779" y="2046883"/>
            <a:ext cx="1441484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Виртуальная АТС Битрикс24</a:t>
            </a:r>
            <a:endParaRPr lang="en-US" sz="825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492708" y="3822231"/>
            <a:ext cx="825867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Calibri"/>
                <a:ea typeface="Calibri"/>
                <a:cs typeface="Calibri"/>
              </a:rPr>
              <a:t>Пишет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4128" y="2015300"/>
            <a:ext cx="3168352" cy="40011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Ваш клиент попадает сразу на своего менеджера, не </a:t>
            </a:r>
            <a:r>
              <a:rPr lang="ru-RU" sz="1000" dirty="0" smtClean="0">
                <a:latin typeface="Calibri"/>
                <a:ea typeface="Calibri"/>
                <a:cs typeface="Calibri"/>
              </a:rPr>
              <a:t>дожидаясь, </a:t>
            </a:r>
            <a:r>
              <a:rPr lang="ru-RU" sz="1000" dirty="0">
                <a:latin typeface="Calibri"/>
                <a:ea typeface="Calibri"/>
                <a:cs typeface="Calibri"/>
              </a:rPr>
              <a:t>пока его переключат.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724128" y="2964634"/>
            <a:ext cx="3168352" cy="40011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Даже пропущенный звонок фиксируется в </a:t>
            </a:r>
            <a:r>
              <a:rPr lang="en-US" sz="1000" dirty="0">
                <a:latin typeface="Calibri"/>
                <a:ea typeface="Calibri"/>
                <a:cs typeface="Calibri"/>
              </a:rPr>
              <a:t>CRM </a:t>
            </a:r>
            <a:r>
              <a:rPr lang="ru-RU" sz="1000" dirty="0">
                <a:latin typeface="Calibri"/>
                <a:ea typeface="Calibri"/>
                <a:cs typeface="Calibri"/>
              </a:rPr>
              <a:t>и становится </a:t>
            </a:r>
            <a:r>
              <a:rPr lang="ru-RU" sz="1000" dirty="0" err="1">
                <a:latin typeface="Calibri"/>
                <a:ea typeface="Calibri"/>
                <a:cs typeface="Calibri"/>
              </a:rPr>
              <a:t>лидом</a:t>
            </a:r>
            <a:r>
              <a:rPr lang="ru-RU" sz="1000" dirty="0">
                <a:latin typeface="Calibri"/>
                <a:ea typeface="Calibri"/>
                <a:cs typeface="Calibri"/>
              </a:rPr>
              <a:t>. 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724128" y="2492896"/>
            <a:ext cx="3168352" cy="40011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Вы не переспрашиваете клиента, что он заказывал – вся информация уже есть.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724128" y="4005064"/>
            <a:ext cx="3168352" cy="246221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Письмо от нового </a:t>
            </a:r>
            <a:r>
              <a:rPr lang="ru-RU" sz="1000" dirty="0" smtClean="0">
                <a:latin typeface="Calibri"/>
                <a:ea typeface="Calibri"/>
                <a:cs typeface="Calibri"/>
              </a:rPr>
              <a:t>клиента </a:t>
            </a:r>
            <a:r>
              <a:rPr lang="ru-RU" sz="1000" dirty="0">
                <a:latin typeface="Calibri"/>
                <a:ea typeface="Calibri"/>
                <a:cs typeface="Calibri"/>
              </a:rPr>
              <a:t>- это </a:t>
            </a:r>
            <a:r>
              <a:rPr lang="ru-RU" sz="1000" dirty="0" err="1" smtClean="0">
                <a:latin typeface="Calibri"/>
                <a:ea typeface="Calibri"/>
                <a:cs typeface="Calibri"/>
              </a:rPr>
              <a:t>лид</a:t>
            </a:r>
            <a:r>
              <a:rPr lang="ru-RU" sz="1000" dirty="0" smtClean="0">
                <a:latin typeface="Calibri"/>
                <a:ea typeface="Calibri"/>
                <a:cs typeface="Calibri"/>
              </a:rPr>
              <a:t> </a:t>
            </a:r>
            <a:r>
              <a:rPr lang="ru-RU" sz="1000" dirty="0">
                <a:latin typeface="Calibri"/>
                <a:ea typeface="Calibri"/>
                <a:cs typeface="Calibri"/>
              </a:rPr>
              <a:t>в </a:t>
            </a:r>
            <a:r>
              <a:rPr lang="en-US" sz="1000" dirty="0">
                <a:latin typeface="Calibri"/>
                <a:ea typeface="Calibri"/>
                <a:cs typeface="Calibri"/>
              </a:rPr>
              <a:t>CRM</a:t>
            </a:r>
            <a:endParaRPr lang="ru-RU" sz="1000" dirty="0">
              <a:latin typeface="Calibri"/>
              <a:ea typeface="Calibri"/>
              <a:cs typeface="Calibri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724128" y="4331272"/>
            <a:ext cx="3168352" cy="40011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Письмо от вашего клиента – пометка в карточку контакта в </a:t>
            </a:r>
            <a:r>
              <a:rPr lang="en-US" sz="1000" dirty="0">
                <a:latin typeface="Calibri"/>
                <a:ea typeface="Calibri"/>
                <a:cs typeface="Calibri"/>
              </a:rPr>
              <a:t>CRM</a:t>
            </a:r>
            <a:r>
              <a:rPr lang="ru-RU" sz="1000" dirty="0"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516779" y="5409809"/>
            <a:ext cx="1133644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База клиентов в </a:t>
            </a:r>
            <a:r>
              <a:rPr lang="en-US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CRM</a:t>
            </a:r>
            <a:endParaRPr lang="ru-RU" sz="825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516779" y="2489007"/>
            <a:ext cx="1133644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База клиентов в </a:t>
            </a:r>
            <a:r>
              <a:rPr lang="en-US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CRM</a:t>
            </a:r>
            <a:endParaRPr lang="ru-RU" sz="825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724128" y="5301208"/>
            <a:ext cx="3168352" cy="40011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Клиент заполняет заявку на сайте – вы получаете новый </a:t>
            </a:r>
            <a:r>
              <a:rPr lang="ru-RU" sz="1000" dirty="0" err="1">
                <a:latin typeface="Calibri"/>
                <a:ea typeface="Calibri"/>
                <a:cs typeface="Calibri"/>
              </a:rPr>
              <a:t>лид</a:t>
            </a:r>
            <a:r>
              <a:rPr lang="ru-RU" sz="1000" dirty="0">
                <a:latin typeface="Calibri"/>
                <a:ea typeface="Calibri"/>
                <a:cs typeface="Calibri"/>
              </a:rPr>
              <a:t> в </a:t>
            </a:r>
            <a:r>
              <a:rPr lang="en-US" sz="1000" dirty="0">
                <a:latin typeface="Calibri"/>
                <a:ea typeface="Calibri"/>
                <a:cs typeface="Calibri"/>
              </a:rPr>
              <a:t>CRM</a:t>
            </a:r>
            <a:r>
              <a:rPr lang="ru-RU" sz="1000" dirty="0">
                <a:latin typeface="Calibri"/>
                <a:ea typeface="Calibri"/>
                <a:cs typeface="Calibri"/>
              </a:rPr>
              <a:t>.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555160" y="2431035"/>
            <a:ext cx="17699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>
            <a:off x="1575942" y="4242331"/>
            <a:ext cx="17491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>
            <a:off x="1565550" y="5645191"/>
            <a:ext cx="17491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5724128" y="4829471"/>
            <a:ext cx="3168352" cy="246221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Все учитывается и сохраняется.</a:t>
            </a:r>
          </a:p>
        </p:txBody>
      </p:sp>
      <p:pic>
        <p:nvPicPr>
          <p:cNvPr id="34" name="Изображение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620688"/>
            <a:ext cx="3057525" cy="650311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355852" y="2113768"/>
            <a:ext cx="871439" cy="1340889"/>
            <a:chOff x="556092" y="2927089"/>
            <a:chExt cx="1381395" cy="2125559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 flipV="1">
              <a:off x="768096" y="3526033"/>
              <a:ext cx="473697" cy="425615"/>
            </a:xfrm>
            <a:prstGeom prst="line">
              <a:avLst/>
            </a:prstGeom>
            <a:ln w="222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766220" y="3951648"/>
              <a:ext cx="185696" cy="142541"/>
            </a:xfrm>
            <a:prstGeom prst="line">
              <a:avLst/>
            </a:prstGeom>
            <a:ln w="222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V="1">
              <a:off x="1241793" y="3526033"/>
              <a:ext cx="0" cy="1101000"/>
            </a:xfrm>
            <a:prstGeom prst="line">
              <a:avLst/>
            </a:prstGeom>
            <a:ln w="222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768096" y="4627033"/>
              <a:ext cx="473697" cy="425615"/>
            </a:xfrm>
            <a:prstGeom prst="line">
              <a:avLst/>
            </a:prstGeom>
            <a:ln w="222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>
              <a:off x="556092" y="5052648"/>
              <a:ext cx="222709" cy="0"/>
            </a:xfrm>
            <a:prstGeom prst="line">
              <a:avLst/>
            </a:prstGeom>
            <a:ln w="2222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Группа 40"/>
            <p:cNvGrpSpPr/>
            <p:nvPr/>
          </p:nvGrpSpPr>
          <p:grpSpPr>
            <a:xfrm flipH="1">
              <a:off x="1241792" y="3526033"/>
              <a:ext cx="695695" cy="1526615"/>
              <a:chOff x="1567642" y="3361020"/>
              <a:chExt cx="695695" cy="1526615"/>
            </a:xfrm>
          </p:grpSpPr>
          <p:cxnSp>
            <p:nvCxnSpPr>
              <p:cNvPr id="43" name="Прямая соединительная линия 42"/>
              <p:cNvCxnSpPr/>
              <p:nvPr/>
            </p:nvCxnSpPr>
            <p:spPr>
              <a:xfrm flipV="1">
                <a:off x="1789640" y="3361020"/>
                <a:ext cx="473697" cy="425615"/>
              </a:xfrm>
              <a:prstGeom prst="line">
                <a:avLst/>
              </a:prstGeom>
              <a:ln w="222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1787764" y="3786635"/>
                <a:ext cx="185696" cy="142541"/>
              </a:xfrm>
              <a:prstGeom prst="line">
                <a:avLst/>
              </a:prstGeom>
              <a:ln w="222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 flipV="1">
                <a:off x="1789640" y="4462020"/>
                <a:ext cx="473697" cy="425615"/>
              </a:xfrm>
              <a:prstGeom prst="line">
                <a:avLst/>
              </a:prstGeom>
              <a:ln w="222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/>
              <p:cNvCxnSpPr/>
              <p:nvPr/>
            </p:nvCxnSpPr>
            <p:spPr>
              <a:xfrm>
                <a:off x="1567642" y="4887635"/>
                <a:ext cx="222709" cy="0"/>
              </a:xfrm>
              <a:prstGeom prst="line">
                <a:avLst/>
              </a:prstGeom>
              <a:ln w="222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Овал 41"/>
            <p:cNvSpPr/>
            <p:nvPr/>
          </p:nvSpPr>
          <p:spPr>
            <a:xfrm>
              <a:off x="945564" y="2927089"/>
              <a:ext cx="600177" cy="600177"/>
            </a:xfrm>
            <a:prstGeom prst="ellipse">
              <a:avLst/>
            </a:prstGeom>
            <a:noFill/>
            <a:ln w="222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25" dirty="0">
                <a:latin typeface="Calibri"/>
              </a:endParaRPr>
            </a:p>
          </p:txBody>
        </p:sp>
      </p:grpSp>
      <p:pic>
        <p:nvPicPr>
          <p:cNvPr id="48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70434"/>
            <a:ext cx="2376264" cy="1950175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90156" y="620688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Инструмент повышения продаж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3142" y="624013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362904" y="3140968"/>
            <a:ext cx="5688632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Получайте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больше новых клиентов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Увеличивайте сумму среднего чека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Повышайте повторные продажи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Снижайте издержки на поиск и анализ информации</a:t>
            </a:r>
          </a:p>
          <a:p>
            <a:pPr marL="285750" indent="-285750" fontAlgn="base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Оценивайте эффективность работы отдела продаж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ru-RU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2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/>
          <p:cNvSpPr txBox="1"/>
          <p:nvPr/>
        </p:nvSpPr>
        <p:spPr>
          <a:xfrm>
            <a:off x="1492707" y="4965732"/>
            <a:ext cx="1971964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/>
                <a:ea typeface="Calibri"/>
                <a:cs typeface="Calibri"/>
              </a:rPr>
              <a:t>Продают!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492707" y="1732255"/>
            <a:ext cx="1792034" cy="923330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/>
                <a:ea typeface="Calibri"/>
                <a:cs typeface="Calibri"/>
              </a:rPr>
              <a:t>Принимают звонки клиентов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3601446" y="1792982"/>
            <a:ext cx="954107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Виртуальная АТС</a:t>
            </a:r>
            <a:endParaRPr lang="en-US" sz="825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492707" y="3232991"/>
            <a:ext cx="184467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1800" dirty="0">
                <a:latin typeface="Calibri"/>
                <a:ea typeface="Calibri"/>
                <a:cs typeface="Calibri"/>
              </a:rPr>
              <a:t>Звонят клиентам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39499" y="1731573"/>
            <a:ext cx="2759514" cy="346249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Менеджер сразу видит, кто из клиентов звонит, его фото, имя, историю заказов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239500" y="2154994"/>
            <a:ext cx="2739909" cy="346249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Когда звонит новый клиент, менеджер сразу добавляет его в </a:t>
            </a:r>
            <a:r>
              <a:rPr lang="en-US" sz="825" dirty="0">
                <a:latin typeface="Calibri"/>
                <a:ea typeface="Calibri"/>
                <a:cs typeface="Calibri"/>
              </a:rPr>
              <a:t>CRM.</a:t>
            </a:r>
            <a:endParaRPr lang="ru-RU" sz="825" dirty="0">
              <a:latin typeface="Calibri"/>
              <a:ea typeface="Calibri"/>
              <a:cs typeface="Calibri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239500" y="3162354"/>
            <a:ext cx="2739909" cy="346249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Менеджер звонит клиенту сразу из </a:t>
            </a:r>
            <a:r>
              <a:rPr lang="en-US" sz="825" dirty="0">
                <a:latin typeface="Calibri"/>
                <a:ea typeface="Calibri"/>
                <a:cs typeface="Calibri"/>
              </a:rPr>
              <a:t>CRM</a:t>
            </a:r>
            <a:r>
              <a:rPr lang="ru-RU" sz="825" dirty="0">
                <a:latin typeface="Calibri"/>
                <a:ea typeface="Calibri"/>
                <a:cs typeface="Calibri"/>
              </a:rPr>
              <a:t>. Можно с трубкой.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239500" y="3582318"/>
            <a:ext cx="2739909" cy="219291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Все звонки записываются. 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598263" y="4907478"/>
            <a:ext cx="513012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Сделки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3601446" y="2220285"/>
            <a:ext cx="828444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База клиентов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6239500" y="4909399"/>
            <a:ext cx="2739909" cy="473206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Менеджер видит, на какой стадии сделка с клиентом и какой следующий шаг нужен, чтобы в результате успешно ее завершить.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560892" y="2676602"/>
            <a:ext cx="17699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>
            <a:off x="1562714" y="3653091"/>
            <a:ext cx="17491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>
            <a:off x="1565550" y="5413543"/>
            <a:ext cx="17491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3598660" y="5333269"/>
            <a:ext cx="1505540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Коммерческие предложения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598263" y="5764163"/>
            <a:ext cx="441146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Счета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598265" y="6198755"/>
            <a:ext cx="501957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Задачи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311407" y="6198755"/>
            <a:ext cx="678477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Календари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217888" y="5769737"/>
            <a:ext cx="966116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Бизнес-процессы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601446" y="3206998"/>
            <a:ext cx="954107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Виртуальная АТС</a:t>
            </a:r>
            <a:endParaRPr lang="en-US" sz="825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601446" y="3634302"/>
            <a:ext cx="828444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База клиентов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311408" y="4907478"/>
            <a:ext cx="915635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Каталог товаров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246772" y="2603900"/>
            <a:ext cx="2739909" cy="219291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Число линий не ограничено. 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239500" y="5486408"/>
            <a:ext cx="2739909" cy="219291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Менеджер отправляет </a:t>
            </a:r>
            <a:r>
              <a:rPr lang="ru-RU" sz="825" dirty="0" err="1">
                <a:latin typeface="Calibri"/>
                <a:ea typeface="Calibri"/>
                <a:cs typeface="Calibri"/>
              </a:rPr>
              <a:t>компред</a:t>
            </a:r>
            <a:r>
              <a:rPr lang="ru-RU" sz="825" dirty="0">
                <a:latin typeface="Calibri"/>
                <a:ea typeface="Calibri"/>
                <a:cs typeface="Calibri"/>
              </a:rPr>
              <a:t> клиенту сразу из </a:t>
            </a:r>
            <a:r>
              <a:rPr lang="en-US" sz="825" dirty="0">
                <a:latin typeface="Calibri"/>
                <a:ea typeface="Calibri"/>
                <a:cs typeface="Calibri"/>
              </a:rPr>
              <a:t>CRM.</a:t>
            </a:r>
            <a:endParaRPr lang="ru-RU" sz="825" dirty="0">
              <a:latin typeface="Calibri"/>
              <a:ea typeface="Calibri"/>
              <a:cs typeface="Calibri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239500" y="5800642"/>
            <a:ext cx="2739909" cy="346249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Менеджер получает автоматические уведомления об оплате. 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3601445" y="4491687"/>
            <a:ext cx="435988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Лиды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4208250" y="4498262"/>
            <a:ext cx="1164746" cy="219291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Контакты и компании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239500" y="4468892"/>
            <a:ext cx="2739909" cy="346249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Менеджер видит новые </a:t>
            </a:r>
            <a:r>
              <a:rPr lang="ru-RU" sz="825" dirty="0" err="1">
                <a:latin typeface="Calibri"/>
                <a:ea typeface="Calibri"/>
                <a:cs typeface="Calibri"/>
              </a:rPr>
              <a:t>лиды</a:t>
            </a:r>
            <a:r>
              <a:rPr lang="ru-RU" sz="825" dirty="0">
                <a:latin typeface="Calibri"/>
                <a:ea typeface="Calibri"/>
                <a:cs typeface="Calibri"/>
              </a:rPr>
              <a:t>, его задача </a:t>
            </a:r>
            <a:r>
              <a:rPr lang="ru-RU" sz="825" dirty="0" smtClean="0">
                <a:latin typeface="Calibri"/>
                <a:ea typeface="Calibri"/>
                <a:cs typeface="Calibri"/>
              </a:rPr>
              <a:t>отсеять некачественные и сконвертировать остальные </a:t>
            </a:r>
            <a:endParaRPr lang="ru-RU" sz="825" dirty="0">
              <a:latin typeface="Calibri"/>
              <a:ea typeface="Calibri"/>
              <a:cs typeface="Calibri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246772" y="6229768"/>
            <a:ext cx="2739909" cy="219291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825" dirty="0">
                <a:latin typeface="Calibri"/>
                <a:ea typeface="Calibri"/>
                <a:cs typeface="Calibri"/>
              </a:rPr>
              <a:t>У каждого менеджера есть мобильная </a:t>
            </a:r>
            <a:r>
              <a:rPr lang="en-US" sz="825" dirty="0">
                <a:latin typeface="Calibri"/>
                <a:ea typeface="Calibri"/>
                <a:cs typeface="Calibri"/>
              </a:rPr>
              <a:t>CRM!</a:t>
            </a:r>
            <a:r>
              <a:rPr lang="ru-RU" sz="825" dirty="0">
                <a:latin typeface="Calibri"/>
                <a:ea typeface="Calibri"/>
                <a:cs typeface="Calibri"/>
              </a:rPr>
              <a:t> </a:t>
            </a:r>
          </a:p>
        </p:txBody>
      </p:sp>
      <p:grpSp>
        <p:nvGrpSpPr>
          <p:cNvPr id="78" name="Группа 77"/>
          <p:cNvGrpSpPr/>
          <p:nvPr/>
        </p:nvGrpSpPr>
        <p:grpSpPr>
          <a:xfrm>
            <a:off x="462663" y="1875965"/>
            <a:ext cx="417940" cy="643087"/>
            <a:chOff x="556092" y="2927089"/>
            <a:chExt cx="1381395" cy="2125559"/>
          </a:xfrm>
        </p:grpSpPr>
        <p:cxnSp>
          <p:nvCxnSpPr>
            <p:cNvPr id="87" name="Прямая соединительная линия 86"/>
            <p:cNvCxnSpPr/>
            <p:nvPr/>
          </p:nvCxnSpPr>
          <p:spPr>
            <a:xfrm flipV="1">
              <a:off x="768096" y="3526033"/>
              <a:ext cx="473697" cy="425615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/>
            <p:nvPr/>
          </p:nvCxnSpPr>
          <p:spPr>
            <a:xfrm>
              <a:off x="766220" y="3951648"/>
              <a:ext cx="185696" cy="142541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/>
            <p:nvPr/>
          </p:nvCxnSpPr>
          <p:spPr>
            <a:xfrm flipV="1">
              <a:off x="1241793" y="3526033"/>
              <a:ext cx="0" cy="1101000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/>
            <p:nvPr/>
          </p:nvCxnSpPr>
          <p:spPr>
            <a:xfrm flipV="1">
              <a:off x="768096" y="4627033"/>
              <a:ext cx="473697" cy="425615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>
              <a:off x="556092" y="5052648"/>
              <a:ext cx="222709" cy="0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" name="Группа 91"/>
            <p:cNvGrpSpPr/>
            <p:nvPr/>
          </p:nvGrpSpPr>
          <p:grpSpPr>
            <a:xfrm flipH="1">
              <a:off x="1241792" y="3526033"/>
              <a:ext cx="695695" cy="1526615"/>
              <a:chOff x="1567642" y="3361020"/>
              <a:chExt cx="695695" cy="1526615"/>
            </a:xfrm>
          </p:grpSpPr>
          <p:cxnSp>
            <p:nvCxnSpPr>
              <p:cNvPr id="95" name="Прямая соединительная линия 94"/>
              <p:cNvCxnSpPr/>
              <p:nvPr/>
            </p:nvCxnSpPr>
            <p:spPr>
              <a:xfrm flipV="1">
                <a:off x="1789640" y="3361020"/>
                <a:ext cx="473697" cy="425615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Прямая соединительная линия 95"/>
              <p:cNvCxnSpPr/>
              <p:nvPr/>
            </p:nvCxnSpPr>
            <p:spPr>
              <a:xfrm>
                <a:off x="1787764" y="3786635"/>
                <a:ext cx="185696" cy="142541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Прямая соединительная линия 96"/>
              <p:cNvCxnSpPr/>
              <p:nvPr/>
            </p:nvCxnSpPr>
            <p:spPr>
              <a:xfrm flipV="1">
                <a:off x="1789640" y="4462020"/>
                <a:ext cx="473697" cy="425615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Прямая соединительная линия 97"/>
              <p:cNvCxnSpPr/>
              <p:nvPr/>
            </p:nvCxnSpPr>
            <p:spPr>
              <a:xfrm>
                <a:off x="1567642" y="4887635"/>
                <a:ext cx="222709" cy="0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Овал 93"/>
            <p:cNvSpPr/>
            <p:nvPr/>
          </p:nvSpPr>
          <p:spPr>
            <a:xfrm>
              <a:off x="945564" y="2927089"/>
              <a:ext cx="600177" cy="600177"/>
            </a:xfrm>
            <a:prstGeom prst="ellipse">
              <a:avLst/>
            </a:prstGeom>
            <a:noFill/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25" dirty="0">
                <a:latin typeface="Calibri"/>
              </a:endParaRPr>
            </a:p>
          </p:txBody>
        </p:sp>
      </p:grpSp>
      <p:grpSp>
        <p:nvGrpSpPr>
          <p:cNvPr id="99" name="Группа 98"/>
          <p:cNvGrpSpPr/>
          <p:nvPr/>
        </p:nvGrpSpPr>
        <p:grpSpPr>
          <a:xfrm>
            <a:off x="467544" y="3393852"/>
            <a:ext cx="417940" cy="643087"/>
            <a:chOff x="556092" y="2927089"/>
            <a:chExt cx="1381395" cy="2125559"/>
          </a:xfrm>
        </p:grpSpPr>
        <p:cxnSp>
          <p:nvCxnSpPr>
            <p:cNvPr id="102" name="Прямая соединительная линия 101"/>
            <p:cNvCxnSpPr/>
            <p:nvPr/>
          </p:nvCxnSpPr>
          <p:spPr>
            <a:xfrm flipV="1">
              <a:off x="768096" y="3526033"/>
              <a:ext cx="473697" cy="425615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766220" y="3951648"/>
              <a:ext cx="185696" cy="142541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я соединительная линия 103"/>
            <p:cNvCxnSpPr/>
            <p:nvPr/>
          </p:nvCxnSpPr>
          <p:spPr>
            <a:xfrm flipV="1">
              <a:off x="1241793" y="3526033"/>
              <a:ext cx="0" cy="1101000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Прямая соединительная линия 105"/>
            <p:cNvCxnSpPr/>
            <p:nvPr/>
          </p:nvCxnSpPr>
          <p:spPr>
            <a:xfrm flipV="1">
              <a:off x="768096" y="4627033"/>
              <a:ext cx="473697" cy="425615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/>
            <p:cNvCxnSpPr/>
            <p:nvPr/>
          </p:nvCxnSpPr>
          <p:spPr>
            <a:xfrm>
              <a:off x="556092" y="5052648"/>
              <a:ext cx="222709" cy="0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Группа 108"/>
            <p:cNvGrpSpPr/>
            <p:nvPr/>
          </p:nvGrpSpPr>
          <p:grpSpPr>
            <a:xfrm flipH="1">
              <a:off x="1241792" y="3526033"/>
              <a:ext cx="695695" cy="1526615"/>
              <a:chOff x="1567642" y="3361020"/>
              <a:chExt cx="695695" cy="1526615"/>
            </a:xfrm>
          </p:grpSpPr>
          <p:cxnSp>
            <p:nvCxnSpPr>
              <p:cNvPr id="116" name="Прямая соединительная линия 115"/>
              <p:cNvCxnSpPr/>
              <p:nvPr/>
            </p:nvCxnSpPr>
            <p:spPr>
              <a:xfrm flipV="1">
                <a:off x="1789640" y="3361020"/>
                <a:ext cx="473697" cy="425615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1787764" y="3786635"/>
                <a:ext cx="185696" cy="142541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Прямая соединительная линия 117"/>
              <p:cNvCxnSpPr/>
              <p:nvPr/>
            </p:nvCxnSpPr>
            <p:spPr>
              <a:xfrm flipV="1">
                <a:off x="1789640" y="4462020"/>
                <a:ext cx="473697" cy="425615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Прямая соединительная линия 118"/>
              <p:cNvCxnSpPr/>
              <p:nvPr/>
            </p:nvCxnSpPr>
            <p:spPr>
              <a:xfrm>
                <a:off x="1567642" y="4887635"/>
                <a:ext cx="222709" cy="0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5" name="Овал 114"/>
            <p:cNvSpPr/>
            <p:nvPr/>
          </p:nvSpPr>
          <p:spPr>
            <a:xfrm>
              <a:off x="945564" y="2927089"/>
              <a:ext cx="600177" cy="600177"/>
            </a:xfrm>
            <a:prstGeom prst="ellipse">
              <a:avLst/>
            </a:prstGeom>
            <a:noFill/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25" dirty="0">
                <a:latin typeface="Calibri"/>
              </a:endParaRPr>
            </a:p>
          </p:txBody>
        </p:sp>
      </p:grpSp>
      <p:grpSp>
        <p:nvGrpSpPr>
          <p:cNvPr id="120" name="Группа 119"/>
          <p:cNvGrpSpPr/>
          <p:nvPr/>
        </p:nvGrpSpPr>
        <p:grpSpPr>
          <a:xfrm>
            <a:off x="498881" y="4981365"/>
            <a:ext cx="417940" cy="643087"/>
            <a:chOff x="556092" y="2927089"/>
            <a:chExt cx="1381395" cy="2125559"/>
          </a:xfrm>
        </p:grpSpPr>
        <p:cxnSp>
          <p:nvCxnSpPr>
            <p:cNvPr id="121" name="Прямая соединительная линия 120"/>
            <p:cNvCxnSpPr/>
            <p:nvPr/>
          </p:nvCxnSpPr>
          <p:spPr>
            <a:xfrm flipV="1">
              <a:off x="768096" y="3526033"/>
              <a:ext cx="473697" cy="425615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Прямая соединительная линия 121"/>
            <p:cNvCxnSpPr/>
            <p:nvPr/>
          </p:nvCxnSpPr>
          <p:spPr>
            <a:xfrm>
              <a:off x="766220" y="3951648"/>
              <a:ext cx="185696" cy="142541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Прямая соединительная линия 122"/>
            <p:cNvCxnSpPr/>
            <p:nvPr/>
          </p:nvCxnSpPr>
          <p:spPr>
            <a:xfrm flipV="1">
              <a:off x="1241793" y="3526033"/>
              <a:ext cx="0" cy="1101000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я соединительная линия 123"/>
            <p:cNvCxnSpPr/>
            <p:nvPr/>
          </p:nvCxnSpPr>
          <p:spPr>
            <a:xfrm flipV="1">
              <a:off x="768096" y="4627033"/>
              <a:ext cx="473697" cy="425615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я соединительная линия 124"/>
            <p:cNvCxnSpPr/>
            <p:nvPr/>
          </p:nvCxnSpPr>
          <p:spPr>
            <a:xfrm>
              <a:off x="556092" y="5052648"/>
              <a:ext cx="222709" cy="0"/>
            </a:xfrm>
            <a:prstGeom prst="line">
              <a:avLst/>
            </a:prstGeom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6" name="Группа 125"/>
            <p:cNvGrpSpPr/>
            <p:nvPr/>
          </p:nvGrpSpPr>
          <p:grpSpPr>
            <a:xfrm flipH="1">
              <a:off x="1241792" y="3526033"/>
              <a:ext cx="695695" cy="1526615"/>
              <a:chOff x="1567642" y="3361020"/>
              <a:chExt cx="695695" cy="1526615"/>
            </a:xfrm>
          </p:grpSpPr>
          <p:cxnSp>
            <p:nvCxnSpPr>
              <p:cNvPr id="128" name="Прямая соединительная линия 127"/>
              <p:cNvCxnSpPr/>
              <p:nvPr/>
            </p:nvCxnSpPr>
            <p:spPr>
              <a:xfrm flipV="1">
                <a:off x="1789640" y="3361020"/>
                <a:ext cx="473697" cy="425615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Прямая соединительная линия 128"/>
              <p:cNvCxnSpPr/>
              <p:nvPr/>
            </p:nvCxnSpPr>
            <p:spPr>
              <a:xfrm>
                <a:off x="1787764" y="3786635"/>
                <a:ext cx="185696" cy="142541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Прямая соединительная линия 129"/>
              <p:cNvCxnSpPr/>
              <p:nvPr/>
            </p:nvCxnSpPr>
            <p:spPr>
              <a:xfrm flipV="1">
                <a:off x="1789640" y="4462020"/>
                <a:ext cx="473697" cy="425615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Прямая соединительная линия 130"/>
              <p:cNvCxnSpPr/>
              <p:nvPr/>
            </p:nvCxnSpPr>
            <p:spPr>
              <a:xfrm>
                <a:off x="1567642" y="4887635"/>
                <a:ext cx="222709" cy="0"/>
              </a:xfrm>
              <a:prstGeom prst="line">
                <a:avLst/>
              </a:prstGeom>
              <a:ln w="2222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7" name="Овал 126"/>
            <p:cNvSpPr/>
            <p:nvPr/>
          </p:nvSpPr>
          <p:spPr>
            <a:xfrm>
              <a:off x="945564" y="2927089"/>
              <a:ext cx="600177" cy="600177"/>
            </a:xfrm>
            <a:prstGeom prst="ellipse">
              <a:avLst/>
            </a:prstGeom>
            <a:noFill/>
            <a:ln w="2222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25" dirty="0">
                <a:latin typeface="Calibri"/>
              </a:endParaRPr>
            </a:p>
          </p:txBody>
        </p:sp>
      </p:grpSp>
      <p:pic>
        <p:nvPicPr>
          <p:cNvPr id="132" name="Изображение 1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620688"/>
            <a:ext cx="3057525" cy="650311"/>
          </a:xfrm>
          <a:prstGeom prst="rect">
            <a:avLst/>
          </a:prstGeom>
        </p:spPr>
      </p:pic>
      <p:sp>
        <p:nvSpPr>
          <p:cNvPr id="133" name="TextBox 132"/>
          <p:cNvSpPr txBox="1"/>
          <p:nvPr/>
        </p:nvSpPr>
        <p:spPr>
          <a:xfrm>
            <a:off x="402225" y="601676"/>
            <a:ext cx="352335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ea typeface="Calibri"/>
                <a:cs typeface="Calibri"/>
              </a:rPr>
              <a:t>ВАШИ СОТРУДНИКИ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428681" y="1132153"/>
            <a:ext cx="16799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>
                <a:ea typeface="Calibri"/>
                <a:cs typeface="Calibri"/>
              </a:rPr>
              <a:t>связь с клиентами</a:t>
            </a:r>
          </a:p>
        </p:txBody>
      </p:sp>
    </p:spTree>
    <p:extLst>
      <p:ext uri="{BB962C8B-B14F-4D97-AF65-F5344CB8AC3E}">
        <p14:creationId xmlns:p14="http://schemas.microsoft.com/office/powerpoint/2010/main" val="914962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2"/>
          <p:cNvPicPr>
            <a:picLocks noChangeAspect="1"/>
          </p:cNvPicPr>
          <p:nvPr/>
        </p:nvPicPr>
        <p:blipFill rotWithShape="1">
          <a:blip r:embed="rId3"/>
          <a:srcRect t="8836" b="-1564"/>
          <a:stretch/>
        </p:blipFill>
        <p:spPr>
          <a:xfrm>
            <a:off x="0" y="342900"/>
            <a:ext cx="9144000" cy="5969000"/>
          </a:xfrm>
          <a:prstGeom prst="rect">
            <a:avLst/>
          </a:prstGeom>
        </p:spPr>
      </p:pic>
      <p:sp>
        <p:nvSpPr>
          <p:cNvPr id="2" name="Прямоугольная выноска 1"/>
          <p:cNvSpPr/>
          <p:nvPr/>
        </p:nvSpPr>
        <p:spPr>
          <a:xfrm>
            <a:off x="107504" y="476672"/>
            <a:ext cx="4752528" cy="1008112"/>
          </a:xfrm>
          <a:prstGeom prst="wedgeRectCallout">
            <a:avLst>
              <a:gd name="adj1" fmla="val 56213"/>
              <a:gd name="adj2" fmla="val 17297"/>
            </a:avLst>
          </a:prstGeom>
          <a:solidFill>
            <a:srgbClr val="C7E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18" rIns="91402" bIns="45718" anchor="ctr"/>
          <a:lstStyle/>
          <a:p>
            <a:pPr algn="ctr"/>
            <a:r>
              <a:rPr lang="ru-RU" sz="1600" dirty="0">
                <a:solidFill>
                  <a:srgbClr val="000000"/>
                </a:solidFill>
              </a:rPr>
              <a:t>Лиды можно автоматически распределять между разными менеджерами. Например, в зависимости от суммы контракта.</a:t>
            </a: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84131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80585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23528" y="63159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Управление наборами реквизитов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283" y="1650003"/>
            <a:ext cx="379468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/>
              <a:t>Множественные реквизиты для вас и </a:t>
            </a:r>
            <a:r>
              <a:rPr lang="ru-RU" sz="2000" dirty="0" smtClean="0"/>
              <a:t>клиентов - если в компании несколько юр. Лиц</a:t>
            </a:r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err="1" smtClean="0"/>
              <a:t>Автозаполнение</a:t>
            </a:r>
            <a:r>
              <a:rPr lang="ru-RU" sz="2000" dirty="0" smtClean="0"/>
              <a:t> по ИНН </a:t>
            </a:r>
            <a:r>
              <a:rPr lang="ru-RU" sz="2000" dirty="0">
                <a:solidFill>
                  <a:prstClr val="black"/>
                </a:solidFill>
              </a:rPr>
              <a:t>(из базы данных ФНС РФ</a:t>
            </a:r>
            <a:r>
              <a:rPr lang="ru-RU" sz="2000" dirty="0" smtClean="0">
                <a:solidFill>
                  <a:prstClr val="black"/>
                </a:solidFill>
              </a:rPr>
              <a:t>)</a:t>
            </a:r>
            <a:endParaRPr lang="ru-RU" sz="2000" dirty="0"/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/>
              <a:t>Автоматическое заполнение при создании документов CRM</a:t>
            </a:r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/>
              <a:t>Готовые </a:t>
            </a:r>
            <a:r>
              <a:rPr lang="ru-RU" sz="2000" dirty="0" err="1"/>
              <a:t>пресеты</a:t>
            </a:r>
            <a:r>
              <a:rPr lang="ru-RU" sz="2000" dirty="0"/>
              <a:t> для разных валют</a:t>
            </a:r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/>
              <a:t>Легкая </a:t>
            </a:r>
            <a:r>
              <a:rPr lang="ru-RU" sz="2000" dirty="0" err="1"/>
              <a:t>кастомизация</a:t>
            </a:r>
            <a:endParaRPr lang="ru-RU" sz="2000" dirty="0"/>
          </a:p>
        </p:txBody>
      </p:sp>
      <p:pic>
        <p:nvPicPr>
          <p:cNvPr id="1026" name="Picture 2" descr="http://www.1c-bitrix.ru/images/new/cp16/crm/3.png?1449244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663735"/>
            <a:ext cx="4088020" cy="3215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9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76032" y="2886544"/>
            <a:ext cx="4751615" cy="161582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3300" dirty="0">
                <a:latin typeface="Calibri" panose="020F0502020204030204" pitchFamily="34" charset="0"/>
                <a:cs typeface="Calibri" panose="020F0502020204030204" pitchFamily="34" charset="0"/>
              </a:rPr>
              <a:t>Простое </a:t>
            </a:r>
            <a:endParaRPr lang="ru-RU" sz="33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3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подключение </a:t>
            </a:r>
            <a:r>
              <a:rPr lang="ru-RU" sz="3300" dirty="0">
                <a:latin typeface="Calibri" panose="020F0502020204030204" pitchFamily="34" charset="0"/>
                <a:cs typeface="Calibri" panose="020F0502020204030204" pitchFamily="34" charset="0"/>
              </a:rPr>
              <a:t>платежных систем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06415" y="1472105"/>
            <a:ext cx="5651348" cy="3606362"/>
            <a:chOff x="141886" y="819807"/>
            <a:chExt cx="7535131" cy="4808482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141886" y="819807"/>
              <a:ext cx="7535131" cy="4808482"/>
              <a:chOff x="0" y="252249"/>
              <a:chExt cx="9097746" cy="5805652"/>
            </a:xfrm>
          </p:grpSpPr>
          <p:pic>
            <p:nvPicPr>
              <p:cNvPr id="3" name="Изображение 2"/>
              <p:cNvPicPr>
                <a:picLocks noChangeAspect="1"/>
              </p:cNvPicPr>
              <p:nvPr/>
            </p:nvPicPr>
            <p:blipFill rotWithShape="1">
              <a:blip r:embed="rId2"/>
              <a:srcRect l="9620"/>
              <a:stretch/>
            </p:blipFill>
            <p:spPr>
              <a:xfrm>
                <a:off x="0" y="252249"/>
                <a:ext cx="9097746" cy="5805652"/>
              </a:xfrm>
              <a:prstGeom prst="rect">
                <a:avLst/>
              </a:prstGeom>
            </p:spPr>
          </p:pic>
          <p:pic>
            <p:nvPicPr>
              <p:cNvPr id="2" name="Рисунок 1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88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605" t="18897" r="35212" b="11431"/>
              <a:stretch/>
            </p:blipFill>
            <p:spPr>
              <a:xfrm>
                <a:off x="3238226" y="2553564"/>
                <a:ext cx="2669628" cy="2669628"/>
              </a:xfrm>
              <a:prstGeom prst="ellipse">
                <a:avLst/>
              </a:prstGeom>
            </p:spPr>
          </p:pic>
        </p:grpSp>
        <p:pic>
          <p:nvPicPr>
            <p:cNvPr id="7" name="Изображение 6"/>
            <p:cNvPicPr>
              <a:picLocks noChangeAspect="1"/>
            </p:cNvPicPr>
            <p:nvPr/>
          </p:nvPicPr>
          <p:blipFill rotWithShape="1">
            <a:blip r:embed="rId5"/>
            <a:srcRect l="5628" r="27880"/>
            <a:stretch/>
          </p:blipFill>
          <p:spPr>
            <a:xfrm>
              <a:off x="2823919" y="2725852"/>
              <a:ext cx="2215484" cy="2211097"/>
            </a:xfrm>
            <a:prstGeom prst="ellipse">
              <a:avLst/>
            </a:prstGeom>
          </p:spPr>
        </p:pic>
      </p:grpSp>
      <p:pic>
        <p:nvPicPr>
          <p:cNvPr id="10" name="Picture 2" descr="C:\Users\filippov\Desktop\Untitled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" y="962152"/>
            <a:ext cx="9143999" cy="830948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dirty="0"/>
              <a:t>Платежные системы в счетах онлайн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46" y="2594652"/>
            <a:ext cx="2374871" cy="771956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>
            <a:alphaModFix/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7413" y="4388354"/>
            <a:ext cx="1770138" cy="495981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218" y="2694665"/>
            <a:ext cx="1932973" cy="5719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83633" y="2713661"/>
            <a:ext cx="3417617" cy="1104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825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07219" indent="-205979">
              <a:spcBef>
                <a:spcPts val="450"/>
              </a:spcBef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банковские карты</a:t>
            </a:r>
          </a:p>
          <a:p>
            <a:pPr marL="607219" indent="-205979">
              <a:spcBef>
                <a:spcPts val="450"/>
              </a:spcBef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электронные деньги</a:t>
            </a:r>
          </a:p>
          <a:p>
            <a:pPr marL="607219" indent="-205979">
              <a:spcBef>
                <a:spcPts val="450"/>
              </a:spcBef>
              <a:buClr>
                <a:srgbClr val="00A8EA"/>
              </a:buClr>
              <a:buFont typeface="Arial" charset="0"/>
              <a:buChar char="•"/>
            </a:pPr>
            <a:r>
              <a:rPr lang="ru-RU" sz="1500" b="0" dirty="0">
                <a:latin typeface="Calibri" panose="020F0502020204030204" pitchFamily="34" charset="0"/>
                <a:cs typeface="Calibri" panose="020F0502020204030204" pitchFamily="34" charset="0"/>
              </a:rPr>
              <a:t>интернет-банкинг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1689884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</a:pPr>
            <a:r>
              <a:rPr lang="ru-RU" sz="1800" b="0" dirty="0">
                <a:latin typeface="Calibri" panose="020F0502020204030204" pitchFamily="34" charset="0"/>
                <a:cs typeface="Calibri" panose="020F0502020204030204" pitchFamily="34" charset="0"/>
              </a:rPr>
              <a:t>Быстрое подключение к </a:t>
            </a:r>
            <a:r>
              <a:rPr lang="en-US" sz="1800" b="0" dirty="0">
                <a:latin typeface="Calibri" panose="020F0502020204030204" pitchFamily="34" charset="0"/>
                <a:cs typeface="Calibri" panose="020F0502020204030204" pitchFamily="34" charset="0"/>
              </a:rPr>
              <a:t>CRM</a:t>
            </a:r>
          </a:p>
        </p:txBody>
      </p:sp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301" y="3533977"/>
            <a:ext cx="1724162" cy="460812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5953" y="3621142"/>
            <a:ext cx="2067938" cy="270211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60817" y="4450230"/>
            <a:ext cx="2067938" cy="372229"/>
          </a:xfrm>
          <a:prstGeom prst="rect">
            <a:avLst/>
          </a:prstGeom>
        </p:spPr>
      </p:pic>
      <p:pic>
        <p:nvPicPr>
          <p:cNvPr id="12" name="Picture 2" descr="C:\Users\filippov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3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132856"/>
            <a:ext cx="3614408" cy="2331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Публичная страница для каждого счета в </a:t>
            </a:r>
            <a:r>
              <a:rPr lang="en-US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CRM</a:t>
            </a:r>
            <a:endParaRPr lang="ru-RU" b="0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Онлайн-оплата счетов в </a:t>
            </a:r>
            <a:r>
              <a:rPr lang="en-US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CRM 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Быстрое подключение ПС к CRM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Яндекс.Касса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,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АльфаКлик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, </a:t>
            </a:r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PayPal,</a:t>
            </a: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latin typeface="Calibri" panose="020F0502020204030204" pitchFamily="34" charset="0"/>
                <a:cs typeface="Calibri" panose="020F0502020204030204" pitchFamily="34" charset="0"/>
              </a:rPr>
              <a:t>Authorize.net</a:t>
            </a:r>
            <a:endParaRPr lang="ru-RU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07169">
              <a:spcAft>
                <a:spcPts val="450"/>
              </a:spcAft>
              <a:buClr>
                <a:srgbClr val="00A8EA"/>
              </a:buClr>
            </a:pPr>
            <a:r>
              <a:rPr lang="ru-RU" b="0" dirty="0">
                <a:latin typeface="Calibri" panose="020F0502020204030204" pitchFamily="34" charset="0"/>
                <a:cs typeface="Calibri" panose="020F0502020204030204" pitchFamily="34" charset="0"/>
              </a:rPr>
              <a:t>скоро: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СбербанкОнлайн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,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Приватбанк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 </a:t>
            </a:r>
            <a:endParaRPr lang="ru-RU" b="0" i="1" dirty="0">
              <a:solidFill>
                <a:srgbClr val="F42C8B"/>
              </a:solidFill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Автоматическое получение статуса оплаты в </a:t>
            </a:r>
            <a:r>
              <a:rPr lang="en-US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CRM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 </a:t>
            </a:r>
            <a:endParaRPr lang="ru-RU" b="0" i="1" dirty="0">
              <a:latin typeface="Calibri" panose="020F0502020204030204" pitchFamily="34" charset="0"/>
              <a:ea typeface="Calibri" charset="0"/>
              <a:cs typeface="Calibri" panose="020F0502020204030204" pitchFamily="34" charset="0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Подключение онлайн-чата на страницу счета  (с </a:t>
            </a:r>
            <a:r>
              <a:rPr lang="ru-RU" b="0" dirty="0" err="1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автовыбором</a:t>
            </a:r>
            <a:r>
              <a:rPr lang="ru-RU" b="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 ответственного)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962152"/>
            <a:ext cx="9143999" cy="754645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r>
              <a:rPr lang="ru-RU" sz="3200" b="1" dirty="0"/>
              <a:t>Счета онлайн в Битрикс24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191000" y="2224149"/>
            <a:ext cx="4592168" cy="2917709"/>
            <a:chOff x="5862281" y="1567546"/>
            <a:chExt cx="6122890" cy="389027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5862281" y="1567546"/>
              <a:ext cx="6122890" cy="3890279"/>
            </a:xfrm>
            <a:prstGeom prst="rect">
              <a:avLst/>
            </a:prstGeom>
            <a:noFill/>
            <a:ln w="19050">
              <a:solidFill>
                <a:srgbClr val="66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900"/>
            </a:p>
          </p:txBody>
        </p:sp>
        <p:pic>
          <p:nvPicPr>
            <p:cNvPr id="9" name="Изображение 8"/>
            <p:cNvPicPr>
              <a:picLocks noChangeAspect="1"/>
            </p:cNvPicPr>
            <p:nvPr/>
          </p:nvPicPr>
          <p:blipFill rotWithShape="1">
            <a:blip r:embed="rId2"/>
            <a:srcRect l="3112" t="2521" r="3599" b="9146"/>
            <a:stretch/>
          </p:blipFill>
          <p:spPr>
            <a:xfrm>
              <a:off x="5972198" y="1677472"/>
              <a:ext cx="5935071" cy="3666053"/>
            </a:xfrm>
            <a:prstGeom prst="rect">
              <a:avLst/>
            </a:prstGeom>
          </p:spPr>
        </p:pic>
      </p:grpSp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438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0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</a:extLst>
          </a:blip>
          <a:srcRect l="3181" t="1111" r="3181" b="33704"/>
          <a:stretch/>
        </p:blipFill>
        <p:spPr>
          <a:xfrm>
            <a:off x="6487984" y="2223164"/>
            <a:ext cx="2122616" cy="359211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4876800" y="2568949"/>
            <a:ext cx="2589734" cy="2947413"/>
            <a:chOff x="4876800" y="1711698"/>
            <a:chExt cx="2589734" cy="2947413"/>
          </a:xfrm>
        </p:grpSpPr>
        <p:cxnSp>
          <p:nvCxnSpPr>
            <p:cNvPr id="10" name="Соединительная линия уступом 9"/>
            <p:cNvCxnSpPr/>
            <p:nvPr/>
          </p:nvCxnSpPr>
          <p:spPr>
            <a:xfrm rot="10800000">
              <a:off x="6174817" y="4425010"/>
              <a:ext cx="1037670" cy="234101"/>
            </a:xfrm>
            <a:prstGeom prst="bentConnector3">
              <a:avLst>
                <a:gd name="adj1" fmla="val 98965"/>
              </a:avLst>
            </a:prstGeom>
            <a:ln>
              <a:solidFill>
                <a:srgbClr val="00B0F0"/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2"/>
            <p:cNvGrpSpPr/>
            <p:nvPr/>
          </p:nvGrpSpPr>
          <p:grpSpPr>
            <a:xfrm>
              <a:off x="4876800" y="1711698"/>
              <a:ext cx="2589734" cy="2700423"/>
              <a:chOff x="4876800" y="1711698"/>
              <a:chExt cx="2589734" cy="2700423"/>
            </a:xfrm>
          </p:grpSpPr>
          <p:pic>
            <p:nvPicPr>
              <p:cNvPr id="6" name="Изображение 5"/>
              <p:cNvPicPr>
                <a:picLocks noChangeAspect="1"/>
              </p:cNvPicPr>
              <p:nvPr/>
            </p:nvPicPr>
            <p:blipFill rotWithShape="1">
              <a:blip r:embed="rId4"/>
              <a:srcRect l="25428" t="56648" r="12723" b="17037"/>
              <a:stretch/>
            </p:blipFill>
            <p:spPr>
              <a:xfrm>
                <a:off x="4876800" y="1730343"/>
                <a:ext cx="2577212" cy="2665666"/>
              </a:xfrm>
              <a:prstGeom prst="rect">
                <a:avLst/>
              </a:prstGeom>
            </p:spPr>
          </p:pic>
          <p:sp>
            <p:nvSpPr>
              <p:cNvPr id="11" name="Прямоугольник 10"/>
              <p:cNvSpPr/>
              <p:nvPr/>
            </p:nvSpPr>
            <p:spPr>
              <a:xfrm>
                <a:off x="4876800" y="1711698"/>
                <a:ext cx="2589734" cy="2700423"/>
              </a:xfrm>
              <a:prstGeom prst="rect">
                <a:avLst/>
              </a:prstGeom>
              <a:noFill/>
              <a:ln w="22225">
                <a:solidFill>
                  <a:srgbClr val="66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9" name="Прямоугольник 18"/>
          <p:cNvSpPr/>
          <p:nvPr/>
        </p:nvSpPr>
        <p:spPr>
          <a:xfrm>
            <a:off x="0" y="838200"/>
            <a:ext cx="9144000" cy="754645"/>
          </a:xfrm>
          <a:prstGeom prst="rect">
            <a:avLst/>
          </a:prstGeom>
          <a:solidFill>
            <a:schemeClr val="bg1"/>
          </a:solidFill>
        </p:spPr>
        <p:txBody>
          <a:bodyPr wrap="square" lIns="91392" tIns="45696" rIns="91392" bIns="45696">
            <a:spAutoFit/>
          </a:bodyPr>
          <a:lstStyle/>
          <a:p>
            <a:pPr algn="ctr" defTabSz="685086">
              <a:lnSpc>
                <a:spcPct val="150000"/>
              </a:lnSpc>
              <a:buClr>
                <a:prstClr val="white"/>
              </a:buClr>
            </a:pPr>
            <a:r>
              <a:rPr lang="ru-RU" sz="32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Регулярные счета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295400" y="1468518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0" dirty="0">
                <a:latin typeface="Calibri" charset="0"/>
                <a:ea typeface="Calibri" charset="0"/>
                <a:cs typeface="Calibri" charset="0"/>
              </a:rPr>
              <a:t>Автоматическое выставление счетов при регулярных оплатах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1130" y="2699183"/>
            <a:ext cx="383541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spcAft>
                <a:spcPts val="0"/>
              </a:spcAft>
              <a:buClr>
                <a:srgbClr val="33CCFF"/>
              </a:buClr>
              <a:buFont typeface="Arial" charset="0"/>
              <a:buChar char="•"/>
            </a:pPr>
            <a:r>
              <a:rPr lang="ru-RU" sz="1400" b="0" dirty="0">
                <a:latin typeface="Calibri" charset="0"/>
                <a:ea typeface="Calibri" charset="0"/>
                <a:cs typeface="Calibri" charset="0"/>
              </a:rPr>
              <a:t>Каждый счет можно сделать Регулярным</a:t>
            </a:r>
          </a:p>
          <a:p>
            <a:pPr marL="171450" indent="-171450">
              <a:spcBef>
                <a:spcPts val="600"/>
              </a:spcBef>
              <a:spcAft>
                <a:spcPts val="0"/>
              </a:spcAft>
              <a:buClr>
                <a:srgbClr val="33CCFF"/>
              </a:buClr>
              <a:buFont typeface="Arial" charset="0"/>
              <a:buChar char="•"/>
            </a:pPr>
            <a:r>
              <a:rPr lang="ru-RU" sz="1400" b="0" dirty="0">
                <a:latin typeface="Calibri" charset="0"/>
                <a:ea typeface="Calibri" charset="0"/>
                <a:cs typeface="Calibri" charset="0"/>
              </a:rPr>
              <a:t>Автоматически будет создаваться новый счет на основании этого</a:t>
            </a:r>
          </a:p>
          <a:p>
            <a:pPr marL="171450" indent="-171450">
              <a:spcBef>
                <a:spcPts val="600"/>
              </a:spcBef>
              <a:spcAft>
                <a:spcPts val="0"/>
              </a:spcAft>
              <a:buClr>
                <a:srgbClr val="33CCFF"/>
              </a:buClr>
              <a:buFont typeface="Arial" charset="0"/>
              <a:buChar char="•"/>
            </a:pPr>
            <a:r>
              <a:rPr lang="ru-RU" sz="1400" b="0" dirty="0">
                <a:latin typeface="Calibri" charset="0"/>
                <a:ea typeface="Calibri" charset="0"/>
                <a:cs typeface="Calibri" charset="0"/>
              </a:rPr>
              <a:t>Новый счет автоматически отправится клиенту на </a:t>
            </a:r>
            <a:r>
              <a:rPr lang="en-US" sz="1400" b="0" dirty="0">
                <a:latin typeface="Calibri" charset="0"/>
                <a:ea typeface="Calibri" charset="0"/>
                <a:cs typeface="Calibri" charset="0"/>
              </a:rPr>
              <a:t>email </a:t>
            </a:r>
            <a:r>
              <a:rPr lang="ru-RU" sz="1400" b="0" dirty="0">
                <a:latin typeface="Calibri" charset="0"/>
                <a:ea typeface="Calibri" charset="0"/>
                <a:cs typeface="Calibri" charset="0"/>
              </a:rPr>
              <a:t>или ссылкой в чат</a:t>
            </a:r>
          </a:p>
          <a:p>
            <a:pPr marL="171450" indent="-171450">
              <a:spcBef>
                <a:spcPts val="600"/>
              </a:spcBef>
              <a:spcAft>
                <a:spcPts val="0"/>
              </a:spcAft>
              <a:buClr>
                <a:srgbClr val="33CCFF"/>
              </a:buClr>
              <a:buFont typeface="Arial" charset="0"/>
              <a:buChar char="•"/>
            </a:pPr>
            <a:r>
              <a:rPr lang="ru-RU" sz="1400" b="0" dirty="0">
                <a:latin typeface="Calibri" charset="0"/>
                <a:ea typeface="Calibri" charset="0"/>
                <a:cs typeface="Calibri" charset="0"/>
              </a:rPr>
              <a:t>Все регулярные счета </a:t>
            </a:r>
            <a:r>
              <a:rPr lang="mr-IN" sz="1400" b="0" dirty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ru-RU" sz="1400" b="0" dirty="0">
                <a:latin typeface="Calibri" charset="0"/>
                <a:ea typeface="Calibri" charset="0"/>
                <a:cs typeface="Calibri" charset="0"/>
              </a:rPr>
              <a:t> в отдельном списке шаблонов счетов </a:t>
            </a:r>
          </a:p>
          <a:p>
            <a:pPr marL="171450" indent="-171450">
              <a:spcBef>
                <a:spcPts val="600"/>
              </a:spcBef>
              <a:spcAft>
                <a:spcPts val="0"/>
              </a:spcAft>
              <a:buClr>
                <a:srgbClr val="33CCFF"/>
              </a:buClr>
              <a:buFont typeface="Arial" charset="0"/>
              <a:buChar char="•"/>
            </a:pPr>
            <a:r>
              <a:rPr lang="ru-RU" sz="1400" b="0" dirty="0">
                <a:latin typeface="Calibri" charset="0"/>
                <a:ea typeface="Calibri" charset="0"/>
                <a:cs typeface="Calibri" charset="0"/>
              </a:rPr>
              <a:t>Доступно в тарифах Команда и Компания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27049" y="4876801"/>
            <a:ext cx="4183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0" dirty="0">
                <a:latin typeface="Calibri" charset="0"/>
                <a:ea typeface="Calibri" charset="0"/>
                <a:cs typeface="Calibri" charset="0"/>
              </a:rPr>
              <a:t>Полная </a:t>
            </a:r>
            <a:r>
              <a:rPr lang="ru-RU" sz="1600" b="0">
                <a:latin typeface="Calibri" charset="0"/>
                <a:ea typeface="Calibri" charset="0"/>
                <a:cs typeface="Calibri" charset="0"/>
              </a:rPr>
              <a:t>автоматизация регулярных платежей:</a:t>
            </a:r>
            <a:endParaRPr lang="ru-RU" sz="1600" b="0" dirty="0">
              <a:latin typeface="Calibri" charset="0"/>
              <a:ea typeface="Calibri" charset="0"/>
              <a:cs typeface="Calibri" charset="0"/>
            </a:endParaRPr>
          </a:p>
          <a:p>
            <a:r>
              <a:rPr lang="ru-RU" sz="1600" b="0" dirty="0">
                <a:latin typeface="Calibri" charset="0"/>
                <a:ea typeface="Calibri" charset="0"/>
                <a:cs typeface="Calibri" charset="0"/>
              </a:rPr>
              <a:t>запускаются роботы, вы следите за оплатой </a:t>
            </a:r>
          </a:p>
        </p:txBody>
      </p:sp>
      <p:pic>
        <p:nvPicPr>
          <p:cNvPr id="12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03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2" descr="18424847_prin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1" t="12995" r="16579" b="2630"/>
          <a:stretch/>
        </p:blipFill>
        <p:spPr>
          <a:xfrm>
            <a:off x="-13734" y="2107"/>
            <a:ext cx="916714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9480" y="0"/>
            <a:ext cx="9157734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" y="3009900"/>
            <a:ext cx="9143999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  <a:latin typeface="Calibri"/>
                <a:cs typeface="Calibri"/>
              </a:rPr>
              <a:t>Повторные продажи</a:t>
            </a:r>
            <a:endParaRPr lang="en-US" sz="32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07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/>
          <p:cNvPicPr>
            <a:picLocks noChangeAspect="1"/>
          </p:cNvPicPr>
          <p:nvPr/>
        </p:nvPicPr>
        <p:blipFill rotWithShape="1">
          <a:blip r:embed="rId2"/>
          <a:srcRect l="3853" r="728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19480" y="0"/>
            <a:ext cx="9157734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-19479" y="2351902"/>
            <a:ext cx="9163480" cy="1656185"/>
          </a:xfrm>
          <a:prstGeom prst="rect">
            <a:avLst/>
          </a:prstGeom>
          <a:solidFill>
            <a:srgbClr val="FFFFFF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567927"/>
            <a:ext cx="84969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ea typeface="Calibri"/>
                <a:cs typeface="Calibri"/>
              </a:rPr>
              <a:t>69% </a:t>
            </a:r>
            <a:r>
              <a:rPr lang="ru-RU" sz="2600" dirty="0" smtClean="0">
                <a:ea typeface="Calibri"/>
                <a:cs typeface="Calibri"/>
              </a:rPr>
              <a:t>лояльных клиентов </a:t>
            </a:r>
            <a:r>
              <a:rPr lang="ru-RU" sz="2600" dirty="0">
                <a:ea typeface="Calibri"/>
                <a:cs typeface="Calibri"/>
              </a:rPr>
              <a:t>рекомендуют компанию своим друзьям и коллегам, а 50% </a:t>
            </a:r>
            <a:r>
              <a:rPr lang="ru-RU" sz="2600" dirty="0" smtClean="0">
                <a:ea typeface="Calibri"/>
                <a:cs typeface="Calibri"/>
              </a:rPr>
              <a:t>будут </a:t>
            </a:r>
            <a:r>
              <a:rPr lang="ru-RU" sz="2600" dirty="0">
                <a:ea typeface="Calibri"/>
                <a:cs typeface="Calibri"/>
              </a:rPr>
              <a:t>прибегать к услугам данной </a:t>
            </a:r>
            <a:r>
              <a:rPr lang="ru-RU" sz="2600" dirty="0" smtClean="0">
                <a:ea typeface="Calibri"/>
                <a:cs typeface="Calibri"/>
              </a:rPr>
              <a:t>компании чаще</a:t>
            </a:r>
            <a:endParaRPr lang="ru-RU" sz="2600" dirty="0">
              <a:ea typeface="Calibri"/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6237312"/>
            <a:ext cx="6376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solidFill>
                  <a:srgbClr val="FFFFFF"/>
                </a:solidFill>
              </a:rPr>
              <a:t>Источник</a:t>
            </a:r>
            <a:r>
              <a:rPr lang="en-US" sz="1400" i="1" dirty="0" smtClean="0">
                <a:solidFill>
                  <a:srgbClr val="FFFFFF"/>
                </a:solidFill>
              </a:rPr>
              <a:t>: http</a:t>
            </a:r>
            <a:r>
              <a:rPr lang="en-US" sz="1400" i="1" dirty="0">
                <a:solidFill>
                  <a:srgbClr val="FFFFFF"/>
                </a:solidFill>
              </a:rPr>
              <a:t>://</a:t>
            </a:r>
            <a:r>
              <a:rPr lang="en-US" sz="1400" i="1" dirty="0" err="1">
                <a:solidFill>
                  <a:srgbClr val="FFFFFF"/>
                </a:solidFill>
              </a:rPr>
              <a:t>ibusiness.ru</a:t>
            </a:r>
            <a:r>
              <a:rPr lang="en-US" sz="1400" i="1" dirty="0">
                <a:solidFill>
                  <a:srgbClr val="FFFFFF"/>
                </a:solidFill>
              </a:rPr>
              <a:t>/blog/</a:t>
            </a:r>
            <a:r>
              <a:rPr lang="en-US" sz="1400" i="1" dirty="0" err="1">
                <a:solidFill>
                  <a:srgbClr val="FFFFFF"/>
                </a:solidFill>
              </a:rPr>
              <a:t>upravlyeniye_markyetingom_i_prodazhami</a:t>
            </a:r>
            <a:r>
              <a:rPr lang="en-US" sz="1400" i="1" dirty="0">
                <a:solidFill>
                  <a:srgbClr val="FFFFFF"/>
                </a:solidFill>
              </a:rPr>
              <a:t>/39056</a:t>
            </a:r>
            <a:endParaRPr lang="ru-RU" sz="1400" i="1" dirty="0">
              <a:solidFill>
                <a:srgbClr val="FFFFFF"/>
              </a:solidFill>
            </a:endParaRPr>
          </a:p>
        </p:txBody>
      </p:sp>
      <p:pic>
        <p:nvPicPr>
          <p:cNvPr id="9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8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61957" y="476672"/>
            <a:ext cx="431004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3100" b="1" dirty="0" smtClean="0">
                <a:ea typeface="Calibri"/>
                <a:cs typeface="Calibri"/>
              </a:rPr>
              <a:t>А знаете ли вы, что? </a:t>
            </a:r>
            <a:r>
              <a:rPr lang="ru-RU" sz="3100" b="1" dirty="0" smtClean="0">
                <a:ea typeface="Calibri"/>
                <a:cs typeface="Calibri"/>
                <a:sym typeface="Wingdings"/>
              </a:rPr>
              <a:t></a:t>
            </a:r>
            <a:endParaRPr lang="en-US" sz="3100" b="1" dirty="0" smtClean="0">
              <a:ea typeface="Calibri"/>
              <a:cs typeface="Calibri"/>
              <a:sym typeface="Wingding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ru-RU" sz="1700" dirty="0">
              <a:ea typeface="Calibri"/>
              <a:cs typeface="Calibri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ea typeface="Calibri"/>
                <a:cs typeface="Calibri"/>
              </a:rPr>
              <a:t>Привлечение </a:t>
            </a:r>
            <a:r>
              <a:rPr lang="ru-RU" sz="2000" dirty="0">
                <a:ea typeface="Calibri"/>
                <a:cs typeface="Calibri"/>
              </a:rPr>
              <a:t>нового клиента обойдется компании в шесть раз дороже, чем удержание старого</a:t>
            </a:r>
            <a:r>
              <a:rPr lang="ru-RU" sz="2000" dirty="0" smtClean="0">
                <a:ea typeface="Calibri"/>
                <a:cs typeface="Calibri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ru-RU" sz="2000" dirty="0" smtClean="0">
              <a:ea typeface="Calibri"/>
              <a:cs typeface="Calibri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ea typeface="Calibri"/>
                <a:cs typeface="Calibri"/>
              </a:rPr>
              <a:t>Большинство </a:t>
            </a:r>
            <a:r>
              <a:rPr lang="ru-RU" sz="2000" dirty="0">
                <a:ea typeface="Calibri"/>
                <a:cs typeface="Calibri"/>
              </a:rPr>
              <a:t>клиентов больше не будут покупать ваши продукты или пользоваться услугами вашей компании после негативного опыта общения </a:t>
            </a:r>
            <a:r>
              <a:rPr lang="ru-RU" sz="2000" dirty="0" smtClean="0">
                <a:ea typeface="Calibri"/>
                <a:cs typeface="Calibri"/>
              </a:rPr>
              <a:t>(например, не напомнили про акцию, не вовремя прислали счет, не перезвонили узнать, все ли понравилось и т.д.)</a:t>
            </a:r>
            <a:endParaRPr lang="ru-RU" sz="2000" dirty="0">
              <a:ea typeface="Calibri"/>
              <a:cs typeface="Calibri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ru-RU" sz="2200" dirty="0">
              <a:ea typeface="Calibri"/>
              <a:cs typeface="Calibri"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52736"/>
            <a:ext cx="4060803" cy="180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6056" y="2996952"/>
            <a:ext cx="39247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 smtClean="0">
                <a:ea typeface="Calibri"/>
                <a:cs typeface="Calibri"/>
              </a:rPr>
              <a:t>Считайте </a:t>
            </a:r>
            <a:r>
              <a:rPr lang="en-US" sz="1600" i="1" dirty="0" smtClean="0">
                <a:ea typeface="Calibri"/>
                <a:cs typeface="Calibri"/>
              </a:rPr>
              <a:t>NPS </a:t>
            </a:r>
            <a:r>
              <a:rPr lang="ru-RU" sz="1600" i="1" dirty="0" smtClean="0">
                <a:ea typeface="Calibri"/>
                <a:cs typeface="Calibri"/>
              </a:rPr>
              <a:t>до и после внедрения </a:t>
            </a:r>
            <a:r>
              <a:rPr lang="en-US" sz="1600" i="1" dirty="0" smtClean="0">
                <a:ea typeface="Calibri"/>
                <a:cs typeface="Calibri"/>
              </a:rPr>
              <a:t>CRM  </a:t>
            </a:r>
            <a:endParaRPr lang="ru-RU" sz="1600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7250" y="6392008"/>
            <a:ext cx="65527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Источник</a:t>
            </a:r>
            <a:r>
              <a:rPr lang="en-US" sz="1400" i="1" dirty="0" smtClean="0"/>
              <a:t>: http</a:t>
            </a:r>
            <a:r>
              <a:rPr lang="en-US" sz="1400" i="1" dirty="0"/>
              <a:t>://</a:t>
            </a:r>
            <a:r>
              <a:rPr lang="en-US" sz="1400" i="1" dirty="0" err="1"/>
              <a:t>ibusiness.ru</a:t>
            </a:r>
            <a:r>
              <a:rPr lang="en-US" sz="1400" i="1" dirty="0"/>
              <a:t>/blog/</a:t>
            </a:r>
            <a:r>
              <a:rPr lang="en-US" sz="1400" i="1" dirty="0" err="1"/>
              <a:t>upravlyeniye_markyetingom_i_prodazhami</a:t>
            </a:r>
            <a:r>
              <a:rPr lang="en-US" sz="1400" i="1" dirty="0"/>
              <a:t>/39056</a:t>
            </a:r>
            <a:endParaRPr lang="ru-RU" sz="1400" i="1" dirty="0"/>
          </a:p>
        </p:txBody>
      </p:sp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90881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05264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1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5011" y="9901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smtClean="0">
                <a:latin typeface="Calibri"/>
                <a:cs typeface="Calibri"/>
              </a:rPr>
              <a:t>CRM </a:t>
            </a:r>
            <a:r>
              <a:rPr lang="ru-RU" sz="3200" b="1" dirty="0" smtClean="0">
                <a:latin typeface="Calibri"/>
                <a:cs typeface="Calibri"/>
              </a:rPr>
              <a:t>в Битрикс24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55661" y="1263551"/>
            <a:ext cx="442798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ea typeface="Calibri"/>
                <a:cs typeface="Calibri"/>
              </a:rPr>
              <a:t>CRM включена в информационное </a:t>
            </a:r>
            <a:r>
              <a:rPr lang="ru-RU" sz="2000" dirty="0" smtClean="0">
                <a:ea typeface="Calibri"/>
                <a:cs typeface="Calibri"/>
              </a:rPr>
              <a:t>пространство </a:t>
            </a:r>
            <a:r>
              <a:rPr lang="ru-RU" sz="2000" dirty="0">
                <a:ea typeface="Calibri"/>
                <a:cs typeface="Calibri"/>
              </a:rPr>
              <a:t>вашей компании, это не отдельный инструмент для отдела продаж, а часть инфраструктуры компании </a:t>
            </a:r>
            <a:endParaRPr lang="ru-RU" sz="400" dirty="0"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ea typeface="Calibri"/>
                <a:cs typeface="Calibri"/>
              </a:rPr>
              <a:t>Впервые CRM интегрирована с виртуальной АТС </a:t>
            </a:r>
            <a:endParaRPr lang="ru-RU" sz="400" dirty="0"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ea typeface="Calibri"/>
                <a:cs typeface="Calibri"/>
              </a:rPr>
              <a:t>Расширенная аналитика сделок </a:t>
            </a:r>
            <a:endParaRPr lang="ru-RU" sz="400" dirty="0"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ea typeface="Calibri"/>
                <a:cs typeface="Calibri"/>
              </a:rPr>
              <a:t>Автоматизация работы </a:t>
            </a:r>
            <a:r>
              <a:rPr lang="ru-RU" sz="2000" dirty="0" smtClean="0">
                <a:ea typeface="Calibri"/>
                <a:cs typeface="Calibri"/>
              </a:rPr>
              <a:t>менеджеров</a:t>
            </a:r>
            <a:endParaRPr lang="ru-RU" sz="400" dirty="0"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ea typeface="Calibri"/>
                <a:cs typeface="Calibri"/>
              </a:rPr>
              <a:t>Мобильная CRM </a:t>
            </a:r>
            <a:endParaRPr lang="ru-RU" sz="400" dirty="0"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ea typeface="Calibri"/>
                <a:cs typeface="Calibri"/>
              </a:rPr>
              <a:t>Интеграция с 1С </a:t>
            </a:r>
            <a:endParaRPr lang="ru-RU" sz="400" dirty="0"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ea typeface="Calibri"/>
                <a:cs typeface="Calibri"/>
              </a:rPr>
              <a:t>Интеграция с сайтом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32773" y="1587997"/>
            <a:ext cx="4007179" cy="2345059"/>
            <a:chOff x="132773" y="1587997"/>
            <a:chExt cx="4422515" cy="239327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132773" y="1587997"/>
              <a:ext cx="4422515" cy="2393270"/>
              <a:chOff x="135757" y="1349207"/>
              <a:chExt cx="4422515" cy="2393270"/>
            </a:xfrm>
          </p:grpSpPr>
          <p:pic>
            <p:nvPicPr>
              <p:cNvPr id="29" name="Изображение 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5757" y="1349207"/>
                <a:ext cx="4422515" cy="2393270"/>
              </a:xfrm>
              <a:prstGeom prst="rect">
                <a:avLst/>
              </a:prstGeom>
            </p:spPr>
          </p:pic>
          <p:grpSp>
            <p:nvGrpSpPr>
              <p:cNvPr id="30" name="Группа 29"/>
              <p:cNvGrpSpPr/>
              <p:nvPr/>
            </p:nvGrpSpPr>
            <p:grpSpPr>
              <a:xfrm>
                <a:off x="935502" y="1709274"/>
                <a:ext cx="2857920" cy="1659401"/>
                <a:chOff x="298265" y="1069387"/>
                <a:chExt cx="3442965" cy="2181348"/>
              </a:xfrm>
            </p:grpSpPr>
            <p:grpSp>
              <p:nvGrpSpPr>
                <p:cNvPr id="31" name="Группа 30"/>
                <p:cNvGrpSpPr/>
                <p:nvPr/>
              </p:nvGrpSpPr>
              <p:grpSpPr>
                <a:xfrm>
                  <a:off x="298265" y="1069387"/>
                  <a:ext cx="3442965" cy="2181348"/>
                  <a:chOff x="279022" y="327106"/>
                  <a:chExt cx="4890165" cy="3098246"/>
                </a:xfrm>
              </p:grpSpPr>
              <p:grpSp>
                <p:nvGrpSpPr>
                  <p:cNvPr id="33" name="Группа 32"/>
                  <p:cNvGrpSpPr/>
                  <p:nvPr/>
                </p:nvGrpSpPr>
                <p:grpSpPr>
                  <a:xfrm>
                    <a:off x="279022" y="327106"/>
                    <a:ext cx="4877484" cy="2915091"/>
                    <a:chOff x="0" y="0"/>
                    <a:chExt cx="8606024" cy="5143500"/>
                  </a:xfrm>
                </p:grpSpPr>
                <p:pic>
                  <p:nvPicPr>
                    <p:cNvPr id="35" name="Изображение 20" descr="Снимок экрана 2013-12-01 в 21.18.13.png"/>
                    <p:cNvPicPr>
                      <a:picLocks noChangeAspect="1"/>
                    </p:cNvPicPr>
                    <p:nvPr/>
                  </p:nvPicPr>
                  <p:blipFill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0" y="0"/>
                      <a:ext cx="8606024" cy="51435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6" name="Изображение 21" descr="Снимок экрана 2013-12-01 в 21.18.29.png"/>
                    <p:cNvPicPr>
                      <a:picLocks noChangeAspect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618219" y="487869"/>
                      <a:ext cx="6917437" cy="39723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34" name="Изображение 19" descr="Снимок экрана 2013-12-01 в 21.22.20.png"/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892" r="965" b="92291"/>
                  <a:stretch/>
                </p:blipFill>
                <p:spPr>
                  <a:xfrm>
                    <a:off x="284869" y="3198139"/>
                    <a:ext cx="4884318" cy="227213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2" name="Прямоугольник 31"/>
                <p:cNvSpPr/>
                <p:nvPr/>
              </p:nvSpPr>
              <p:spPr>
                <a:xfrm>
                  <a:off x="3285848" y="3008824"/>
                  <a:ext cx="375237" cy="20745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latin typeface="Calibri"/>
                  </a:endParaRPr>
                </a:p>
              </p:txBody>
            </p:sp>
          </p:grpSp>
        </p:grpSp>
        <p:pic>
          <p:nvPicPr>
            <p:cNvPr id="3" name="Изображение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30634" y="1934220"/>
              <a:ext cx="2849277" cy="1647775"/>
            </a:xfrm>
            <a:prstGeom prst="rect">
              <a:avLst/>
            </a:prstGeom>
          </p:spPr>
        </p:pic>
      </p:grpSp>
      <p:pic>
        <p:nvPicPr>
          <p:cNvPr id="25" name="Изображение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1332" y="1974714"/>
            <a:ext cx="2808312" cy="2808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53142" y="624013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7" name="Picture 2" descr="C:\Users\filippov\Desktop\Untitled-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1" descr="220832_prin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1" t="15642" r="14583"/>
          <a:stretch/>
        </p:blipFill>
        <p:spPr>
          <a:xfrm>
            <a:off x="1" y="17391"/>
            <a:ext cx="915340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9480" y="0"/>
            <a:ext cx="9157734" cy="6858000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" y="2326882"/>
            <a:ext cx="9144000" cy="2204237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chemeClr val="bg1"/>
                </a:solidFill>
                <a:latin typeface="Calibri"/>
                <a:cs typeface="Calibri"/>
              </a:rPr>
              <a:t>Как из потенциального клиента </a:t>
            </a:r>
            <a:endParaRPr lang="en-US" sz="320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r>
              <a:rPr lang="ru-RU" sz="3200" dirty="0">
                <a:solidFill>
                  <a:schemeClr val="bg1"/>
                </a:solidFill>
                <a:latin typeface="Calibri"/>
                <a:cs typeface="Calibri"/>
              </a:rPr>
              <a:t>с</a:t>
            </a:r>
            <a:r>
              <a:rPr lang="ru-RU" sz="3200" dirty="0" smtClean="0">
                <a:solidFill>
                  <a:schemeClr val="bg1"/>
                </a:solidFill>
                <a:latin typeface="Calibri"/>
                <a:cs typeface="Calibri"/>
              </a:rPr>
              <a:t>делать лояльного?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Calibri"/>
                <a:cs typeface="Calibri"/>
              </a:rPr>
              <a:t>Готовим план</a:t>
            </a:r>
            <a:endParaRPr lang="en-US" sz="2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71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Изображение 2" descr="Depositphotos_27793097_m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85"/>
          <a:stretch/>
        </p:blipFill>
        <p:spPr>
          <a:xfrm>
            <a:off x="3814343" y="1924880"/>
            <a:ext cx="5329657" cy="49288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836712"/>
            <a:ext cx="56886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/>
                <a:cs typeface="Calibri"/>
              </a:rPr>
              <a:t>Персонифицированное общение</a:t>
            </a:r>
          </a:p>
          <a:p>
            <a:endParaRPr lang="ru-RU" sz="2800" dirty="0">
              <a:latin typeface="Calibri"/>
              <a:cs typeface="Calibri"/>
            </a:endParaRPr>
          </a:p>
          <a:p>
            <a:r>
              <a:rPr lang="ru-RU" sz="2800" dirty="0" smtClean="0">
                <a:cs typeface="Calibri"/>
              </a:rPr>
              <a:t>Точное выполнение обязательств</a:t>
            </a:r>
            <a:endParaRPr lang="ru-RU" sz="2800" dirty="0">
              <a:cs typeface="Calibri"/>
            </a:endParaRPr>
          </a:p>
          <a:p>
            <a:endParaRPr lang="ru-RU" sz="2800" dirty="0" smtClean="0">
              <a:latin typeface="Calibri"/>
              <a:cs typeface="Calibri"/>
            </a:endParaRPr>
          </a:p>
          <a:p>
            <a:r>
              <a:rPr lang="ru-RU" sz="2800" dirty="0" smtClean="0">
                <a:latin typeface="Calibri"/>
                <a:cs typeface="Calibri"/>
              </a:rPr>
              <a:t>Соблюдение сроков</a:t>
            </a: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041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8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Изображение 1" descr="Depositphotos_4123484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76"/>
          <a:stretch/>
        </p:blipFill>
        <p:spPr>
          <a:xfrm>
            <a:off x="2411760" y="1828960"/>
            <a:ext cx="6732240" cy="5054308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23528" y="46486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Как обычно происходит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1267" y="1637547"/>
            <a:ext cx="423562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Важно не забыть</a:t>
            </a:r>
            <a:r>
              <a:rPr lang="en-US" sz="2000" dirty="0" smtClean="0">
                <a:latin typeface="Calibri"/>
                <a:ea typeface="Calibri"/>
                <a:cs typeface="Calibri"/>
              </a:rPr>
              <a:t> </a:t>
            </a:r>
            <a:r>
              <a:rPr lang="ru-RU" sz="2000" dirty="0" smtClean="0">
                <a:latin typeface="Calibri"/>
                <a:ea typeface="Calibri"/>
                <a:cs typeface="Calibri"/>
              </a:rPr>
              <a:t>напомнить клиенту об акции, скидке, сообщить о новом поступлении </a:t>
            </a:r>
            <a:r>
              <a:rPr lang="en-US" sz="2000" dirty="0" err="1" smtClean="0">
                <a:latin typeface="Calibri"/>
                <a:ea typeface="Calibri"/>
                <a:cs typeface="Calibri"/>
              </a:rPr>
              <a:t>etc</a:t>
            </a:r>
            <a:endParaRPr lang="ru-RU" sz="2000" dirty="0" smtClean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Человеческий фактор: все всё забывают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Список напоминаний - на </a:t>
            </a:r>
            <a:r>
              <a:rPr lang="ru-RU" sz="2000" dirty="0" err="1" smtClean="0">
                <a:latin typeface="Calibri"/>
                <a:ea typeface="Calibri"/>
                <a:cs typeface="Calibri"/>
              </a:rPr>
              <a:t>стикерах</a:t>
            </a:r>
            <a:r>
              <a:rPr lang="ru-RU" sz="2000" dirty="0" smtClean="0">
                <a:latin typeface="Calibri"/>
                <a:ea typeface="Calibri"/>
                <a:cs typeface="Calibri"/>
              </a:rPr>
              <a:t>, они теряются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ru-RU" sz="20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131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5009" y="637474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Как обычно происходит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930" y="1475674"/>
            <a:ext cx="449007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Поиск в разных файлах, в переписке с клиентами (кто когда и что покупал)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Часто отдельные письма каждому клиенту с предложением скидки или подарка при повторной покупке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На это уходит слишком много времени…</a:t>
            </a:r>
            <a:endParaRPr lang="ru-RU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15" name="Изображение 1" descr="Depositphotos_23199820_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2" r="24410"/>
          <a:stretch/>
        </p:blipFill>
        <p:spPr>
          <a:xfrm>
            <a:off x="5085576" y="1196752"/>
            <a:ext cx="3712541" cy="5061238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12123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8577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3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23528" y="398107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В Битрикс24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3255" y="1525481"/>
            <a:ext cx="36346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Выбор нужной категории клиентов из базы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ru-RU" sz="200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История сделок с клиентом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00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Запланировать звонок/письмо клиенту заранее</a:t>
            </a:r>
            <a:endParaRPr lang="ru-RU" sz="2000" dirty="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Изображение 1"/>
          <p:cNvPicPr>
            <a:picLocks noChangeAspect="1"/>
          </p:cNvPicPr>
          <p:nvPr/>
        </p:nvPicPr>
        <p:blipFill rotWithShape="1">
          <a:blip r:embed="rId2"/>
          <a:srcRect t="2814" b="35511"/>
          <a:stretch/>
        </p:blipFill>
        <p:spPr>
          <a:xfrm>
            <a:off x="4355976" y="557450"/>
            <a:ext cx="4381553" cy="4798383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9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0920" y="44942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В Битрикс24</a:t>
            </a:r>
            <a:endParaRPr lang="en-US" sz="2800" b="1" dirty="0">
              <a:latin typeface="Calibri"/>
              <a:cs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334" y="1412776"/>
            <a:ext cx="4076074" cy="4909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Для каждого контакта формируется список дел: </a:t>
            </a:r>
          </a:p>
          <a:p>
            <a:pPr marL="285750" lvl="3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dirty="0" smtClean="0">
                <a:latin typeface="Calibri"/>
                <a:ea typeface="Calibri"/>
                <a:cs typeface="Calibri"/>
              </a:rPr>
              <a:t>Задачи</a:t>
            </a:r>
          </a:p>
          <a:p>
            <a:pPr marL="285750" lvl="3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dirty="0" smtClean="0">
                <a:latin typeface="Calibri"/>
                <a:ea typeface="Calibri"/>
                <a:cs typeface="Calibri"/>
              </a:rPr>
              <a:t>Звонки</a:t>
            </a:r>
          </a:p>
          <a:p>
            <a:pPr marL="285750" lvl="3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dirty="0" smtClean="0">
                <a:latin typeface="Calibri"/>
                <a:ea typeface="Calibri"/>
                <a:cs typeface="Calibri"/>
              </a:rPr>
              <a:t>Встречи</a:t>
            </a:r>
          </a:p>
          <a:p>
            <a:pPr marL="285750" lvl="3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dirty="0" smtClean="0">
                <a:latin typeface="Calibri"/>
                <a:ea typeface="Calibri"/>
                <a:cs typeface="Calibri"/>
              </a:rPr>
              <a:t>Письма</a:t>
            </a:r>
          </a:p>
          <a:p>
            <a:pPr marL="285750" indent="-285750">
              <a:spcBef>
                <a:spcPts val="600"/>
              </a:spcBef>
              <a:buClr>
                <a:srgbClr val="00B0F0"/>
              </a:buClr>
              <a:buFont typeface="Arial"/>
              <a:buChar char="•"/>
            </a:pPr>
            <a:r>
              <a:rPr lang="ru-RU" dirty="0" smtClean="0">
                <a:latin typeface="Calibri"/>
                <a:ea typeface="Calibri"/>
                <a:cs typeface="Calibri"/>
              </a:rPr>
              <a:t>Другие события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endParaRPr lang="ru-RU" dirty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Дела распределяются по расписанию.</a:t>
            </a:r>
          </a:p>
          <a:p>
            <a:pPr>
              <a:spcBef>
                <a:spcPts val="600"/>
              </a:spcBef>
            </a:pPr>
            <a:endParaRPr lang="ru-RU" sz="200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Менеджер видит список всех дел на день и получает уведомления с напоминаниями.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183097"/>
            <a:ext cx="4153751" cy="2808312"/>
          </a:xfrm>
          <a:prstGeom prst="rect">
            <a:avLst/>
          </a:prstGeom>
          <a:ln>
            <a:solidFill>
              <a:srgbClr val="D9D9D9"/>
            </a:solidFill>
          </a:ln>
        </p:spPr>
      </p:pic>
      <p:pic>
        <p:nvPicPr>
          <p:cNvPr id="16" name="Изображение 1"/>
          <p:cNvPicPr>
            <a:picLocks noChangeAspect="1"/>
          </p:cNvPicPr>
          <p:nvPr/>
        </p:nvPicPr>
        <p:blipFill rotWithShape="1">
          <a:blip r:embed="rId3"/>
          <a:srcRect l="46495" t="39811" r="12272" b="31597"/>
          <a:stretch/>
        </p:blipFill>
        <p:spPr>
          <a:xfrm>
            <a:off x="6444208" y="2636912"/>
            <a:ext cx="1624993" cy="1228910"/>
          </a:xfrm>
          <a:prstGeom prst="rect">
            <a:avLst/>
          </a:prstGeom>
        </p:spPr>
      </p:pic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01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7257"/>
            <a:ext cx="9144000" cy="5123486"/>
          </a:xfrm>
          <a:prstGeom prst="rect">
            <a:avLst/>
          </a:prstGeom>
        </p:spPr>
      </p:pic>
      <p:sp>
        <p:nvSpPr>
          <p:cNvPr id="5" name="Прямоугольная выноска 4"/>
          <p:cNvSpPr/>
          <p:nvPr/>
        </p:nvSpPr>
        <p:spPr>
          <a:xfrm>
            <a:off x="5580112" y="2492896"/>
            <a:ext cx="3027664" cy="1222755"/>
          </a:xfrm>
          <a:prstGeom prst="wedgeRectCallout">
            <a:avLst>
              <a:gd name="adj1" fmla="val -31981"/>
              <a:gd name="adj2" fmla="val 104436"/>
            </a:avLst>
          </a:prstGeom>
          <a:solidFill>
            <a:srgbClr val="C7E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18" rIns="91402" bIns="45718" anchor="ctr"/>
          <a:lstStyle/>
          <a:p>
            <a:pPr algn="ctr"/>
            <a:r>
              <a:rPr lang="ru-RU" sz="1600" dirty="0">
                <a:solidFill>
                  <a:srgbClr val="000000"/>
                </a:solidFill>
              </a:rPr>
              <a:t>Запланируйте заранее ваши дальнейшие шаги: звонок потенциальному клиенту, встречу, задачу, письмо.</a:t>
            </a:r>
          </a:p>
        </p:txBody>
      </p:sp>
      <p:pic>
        <p:nvPicPr>
          <p:cNvPr id="4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12123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8577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3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44866"/>
            <a:ext cx="9144000" cy="5368268"/>
          </a:xfrm>
          <a:prstGeom prst="rect">
            <a:avLst/>
          </a:prstGeom>
        </p:spPr>
      </p:pic>
      <p:sp>
        <p:nvSpPr>
          <p:cNvPr id="4" name="Прямоугольная выноска 3"/>
          <p:cNvSpPr/>
          <p:nvPr/>
        </p:nvSpPr>
        <p:spPr>
          <a:xfrm>
            <a:off x="5148064" y="2852936"/>
            <a:ext cx="2773314" cy="1224136"/>
          </a:xfrm>
          <a:prstGeom prst="wedgeRectCallout">
            <a:avLst>
              <a:gd name="adj1" fmla="val -32834"/>
              <a:gd name="adj2" fmla="val 94209"/>
            </a:avLst>
          </a:prstGeom>
          <a:solidFill>
            <a:srgbClr val="C7E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18" rIns="91402" bIns="45718" anchor="ctr"/>
          <a:lstStyle/>
          <a:p>
            <a:pPr algn="ctr"/>
            <a:r>
              <a:rPr lang="ru-RU" sz="1600" dirty="0">
                <a:solidFill>
                  <a:srgbClr val="000000"/>
                </a:solidFill>
              </a:rPr>
              <a:t>Позвоните клиенту из «Битрикс24» на его мобильный или городской телефон.</a:t>
            </a: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12123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8577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2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1" descr="Depositphotos_29792153_original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9" t="8" r="11631" b="15617"/>
          <a:stretch/>
        </p:blipFill>
        <p:spPr>
          <a:xfrm>
            <a:off x="1" y="678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3734" y="678"/>
            <a:ext cx="9157734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" y="3009900"/>
            <a:ext cx="9143999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  <a:latin typeface="Calibri"/>
                <a:cs typeface="Calibri"/>
              </a:rPr>
              <a:t>Что у нас с продажами?</a:t>
            </a:r>
          </a:p>
          <a:p>
            <a:r>
              <a:rPr lang="ru-RU" sz="3000" dirty="0" smtClean="0">
                <a:solidFill>
                  <a:schemeClr val="bg1"/>
                </a:solidFill>
                <a:latin typeface="Calibri"/>
                <a:cs typeface="Calibri"/>
              </a:rPr>
              <a:t>Считаем конверсию, строим воронку продаж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02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04872" y="489620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</a:rPr>
              <a:t>Как обычно происходит</a:t>
            </a:r>
            <a:endParaRPr lang="en-US" sz="2800" b="1" dirty="0">
              <a:latin typeface="Calibri"/>
              <a:cs typeface="Calibri"/>
            </a:endParaRPr>
          </a:p>
        </p:txBody>
      </p:sp>
      <p:pic>
        <p:nvPicPr>
          <p:cNvPr id="15" name="Изображение 1" descr="Depositphotos_14853161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1" r="10331"/>
          <a:stretch/>
        </p:blipFill>
        <p:spPr>
          <a:xfrm>
            <a:off x="3059831" y="1556792"/>
            <a:ext cx="6084169" cy="51692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6566" y="1556792"/>
            <a:ext cx="39904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Собрать все в </a:t>
            </a:r>
            <a:r>
              <a:rPr lang="en-US" sz="2000" dirty="0" smtClean="0">
                <a:latin typeface="Calibri"/>
                <a:ea typeface="Calibri"/>
                <a:cs typeface="Calibri"/>
              </a:rPr>
              <a:t>Excel </a:t>
            </a:r>
            <a:endParaRPr lang="ru-RU" sz="2000" dirty="0" smtClean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Попытаться посчитать и сравнить источники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ea typeface="Calibri"/>
                <a:cs typeface="Calibri"/>
              </a:rPr>
              <a:t>Обновить базу, посчитать еще раз…  </a:t>
            </a:r>
            <a:endParaRPr lang="ru-RU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69" y="5589240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4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я\Downloads\Depositphotos_13942536_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-13733" y="0"/>
            <a:ext cx="4585733" cy="6858000"/>
          </a:xfrm>
          <a:prstGeom prst="rect">
            <a:avLst/>
          </a:prstGeom>
          <a:solidFill>
            <a:srgbClr val="FFFFFF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397292"/>
            <a:ext cx="4176464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cs typeface="Calibri"/>
              </a:rPr>
              <a:t>Кропотливая </a:t>
            </a:r>
            <a:r>
              <a:rPr lang="ru-RU" sz="2000" dirty="0">
                <a:latin typeface="Calibri"/>
                <a:cs typeface="Calibri"/>
              </a:rPr>
              <a:t>работа с «холодными» </a:t>
            </a:r>
            <a:r>
              <a:rPr lang="ru-RU" sz="2000" dirty="0" smtClean="0">
                <a:latin typeface="Calibri"/>
                <a:cs typeface="Calibri"/>
              </a:rPr>
              <a:t>контактами…</a:t>
            </a:r>
            <a:endParaRPr lang="en-US" sz="2000" dirty="0">
              <a:latin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cs typeface="Calibri"/>
              </a:rPr>
              <a:t>Превращение </a:t>
            </a:r>
            <a:r>
              <a:rPr lang="ru-RU" sz="2000" dirty="0">
                <a:latin typeface="Calibri"/>
                <a:cs typeface="Calibri"/>
              </a:rPr>
              <a:t>их в потенциальных </a:t>
            </a:r>
            <a:r>
              <a:rPr lang="ru-RU" sz="2000" dirty="0" smtClean="0">
                <a:latin typeface="Calibri"/>
                <a:cs typeface="Calibri"/>
              </a:rPr>
              <a:t>клиентов…</a:t>
            </a:r>
            <a:endParaRPr lang="en-US" sz="2000" dirty="0">
              <a:latin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Calibri"/>
                <a:cs typeface="Calibri"/>
              </a:rPr>
              <a:t>Формирование </a:t>
            </a:r>
            <a:r>
              <a:rPr lang="ru-RU" sz="2000" dirty="0">
                <a:latin typeface="Calibri"/>
                <a:cs typeface="Calibri"/>
              </a:rPr>
              <a:t>доверительных отношений с </a:t>
            </a:r>
            <a:r>
              <a:rPr lang="ru-RU" sz="2000" dirty="0" smtClean="0">
                <a:latin typeface="Calibri"/>
                <a:cs typeface="Calibri"/>
              </a:rPr>
              <a:t>клиентами…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latin typeface="Calibri"/>
                <a:cs typeface="Calibri"/>
              </a:rPr>
              <a:t>Позвонить, встретиться, написать, </a:t>
            </a:r>
            <a:r>
              <a:rPr lang="ru-RU" sz="2000" dirty="0" smtClean="0">
                <a:latin typeface="Calibri"/>
                <a:cs typeface="Calibri"/>
              </a:rPr>
              <a:t>напомнить, поздравить, перезвонить, отправить предложение…</a:t>
            </a:r>
            <a:endParaRPr lang="en-US" sz="2000" dirty="0" smtClean="0">
              <a:latin typeface="Calibri"/>
              <a:cs typeface="Calibri"/>
            </a:endParaRPr>
          </a:p>
          <a:p>
            <a:endParaRPr lang="en-US" sz="1800" dirty="0">
              <a:latin typeface="Calibri"/>
              <a:cs typeface="Calibri"/>
            </a:endParaRPr>
          </a:p>
          <a:p>
            <a:pPr marL="271463"/>
            <a:r>
              <a:rPr lang="ru-RU" sz="2400" b="1" dirty="0" smtClean="0">
                <a:latin typeface="Calibri"/>
                <a:cs typeface="Calibri"/>
              </a:rPr>
              <a:t>В процессе продажи нет мелочей. </a:t>
            </a:r>
          </a:p>
          <a:p>
            <a:pPr marL="271463"/>
            <a:r>
              <a:rPr lang="ru-RU" sz="2400" b="1" dirty="0" smtClean="0">
                <a:latin typeface="Calibri"/>
                <a:cs typeface="Calibri"/>
              </a:rPr>
              <a:t>Важно все.</a:t>
            </a:r>
            <a:endParaRPr lang="ru-RU" sz="24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096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14200" y="589786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cs typeface="Calibri"/>
              </a:rPr>
              <a:t>В </a:t>
            </a:r>
            <a:r>
              <a:rPr lang="ru-RU" sz="3200" b="1" dirty="0" smtClean="0">
                <a:cs typeface="Calibri"/>
              </a:rPr>
              <a:t>Битрикс24</a:t>
            </a:r>
            <a:endParaRPr lang="en-US" sz="2800" b="1" dirty="0"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1948" y="1659219"/>
            <a:ext cx="481722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Аналитические отчеты </a:t>
            </a:r>
            <a:r>
              <a:rPr lang="ru-RU" dirty="0"/>
              <a:t>по сделкам, </a:t>
            </a:r>
            <a:r>
              <a:rPr lang="ru-RU" dirty="0" err="1"/>
              <a:t>лидам</a:t>
            </a:r>
            <a:r>
              <a:rPr lang="ru-RU" dirty="0"/>
              <a:t>, контактам, компаниям, счетам и </a:t>
            </a:r>
            <a:r>
              <a:rPr lang="ru-RU" dirty="0" smtClean="0"/>
              <a:t>предложениям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Сводный отчет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Отчет по телефонии </a:t>
            </a:r>
            <a:endParaRPr lang="en-US" dirty="0" smtClean="0"/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Готовые наборы отчетов для менеджера и руководителя 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dirty="0" smtClean="0"/>
              <a:t>Рейтинг сотрудника</a:t>
            </a: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086" y="988047"/>
            <a:ext cx="3589904" cy="505578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86836" y="532920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/>
              <a:t>Оценивайте эффективность менеджеров, прогнозируйте доход, анализируйте </a:t>
            </a:r>
            <a:r>
              <a:rPr lang="ru-RU" i="1" dirty="0" smtClean="0"/>
              <a:t>клиентов!</a:t>
            </a:r>
            <a:endParaRPr lang="ru-RU" i="1" dirty="0"/>
          </a:p>
        </p:txBody>
      </p: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12123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8577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5011" y="9901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>
                <a:cs typeface="Calibri"/>
              </a:rPr>
              <a:t>И другие отчеты в </a:t>
            </a:r>
            <a:r>
              <a:rPr lang="en-US" sz="3200" b="1" dirty="0">
                <a:cs typeface="Calibri"/>
              </a:rPr>
              <a:t>CRM</a:t>
            </a:r>
            <a:endParaRPr lang="en-US" sz="2800" b="1" dirty="0">
              <a:cs typeface="Calibri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05633" y="1176431"/>
            <a:ext cx="8195939" cy="1524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4461"/>
            <a:ext cx="9144000" cy="5290182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84131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80585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5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74700"/>
            <a:ext cx="9144000" cy="5301335"/>
          </a:xfrm>
          <a:prstGeom prst="rect">
            <a:avLst/>
          </a:prstGeom>
        </p:spPr>
      </p:pic>
      <p:sp>
        <p:nvSpPr>
          <p:cNvPr id="4" name="Прямоугольная выноска 3"/>
          <p:cNvSpPr/>
          <p:nvPr/>
        </p:nvSpPr>
        <p:spPr>
          <a:xfrm>
            <a:off x="355200" y="2132856"/>
            <a:ext cx="2443639" cy="1282668"/>
          </a:xfrm>
          <a:prstGeom prst="wedgeRectCallout">
            <a:avLst>
              <a:gd name="adj1" fmla="val 65699"/>
              <a:gd name="adj2" fmla="val 86587"/>
            </a:avLst>
          </a:prstGeom>
          <a:solidFill>
            <a:srgbClr val="C7E9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18" rIns="91402" bIns="45718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</a:rPr>
              <a:t>Анализируйте продажи с помощью привычного отчета с «воронкой».</a:t>
            </a: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384131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80585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0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/>
          <p:cNvSpPr txBox="1"/>
          <p:nvPr/>
        </p:nvSpPr>
        <p:spPr>
          <a:xfrm>
            <a:off x="1492708" y="5197382"/>
            <a:ext cx="1955813" cy="646331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800" dirty="0" smtClean="0">
                <a:latin typeface="Calibri"/>
                <a:ea typeface="Calibri"/>
                <a:cs typeface="Calibri"/>
              </a:rPr>
              <a:t>Автоматизируете </a:t>
            </a:r>
            <a:r>
              <a:rPr lang="ru-RU" sz="1800" dirty="0">
                <a:latin typeface="Calibri"/>
                <a:ea typeface="Calibri"/>
                <a:cs typeface="Calibri"/>
              </a:rPr>
              <a:t>процессы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492709" y="2000977"/>
            <a:ext cx="2161145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/>
                <a:ea typeface="Calibri"/>
                <a:cs typeface="Calibri"/>
              </a:rPr>
              <a:t>Контролируете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492709" y="3822231"/>
            <a:ext cx="2161145" cy="646331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/>
                <a:ea typeface="Calibri"/>
                <a:cs typeface="Calibri"/>
              </a:rPr>
              <a:t>Анализируете продажи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30939" y="2000296"/>
            <a:ext cx="2595704" cy="40011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Вы видите, как работает каждый менеджер, как идут продажи. Вы – всегда в курсе!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330939" y="2510890"/>
            <a:ext cx="2577262" cy="40011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Вся информация о клиентах и продажах сохраняется у вас в компании.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345483" y="4337000"/>
            <a:ext cx="2577262" cy="40011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У вас всегда актуальная информация о продажах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330938" y="4844461"/>
            <a:ext cx="2577262" cy="400110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Вы видите срез по каждому менеджеру, по клиентам, </a:t>
            </a:r>
            <a:r>
              <a:rPr lang="ru-RU" sz="1000" dirty="0" err="1">
                <a:latin typeface="Calibri"/>
                <a:ea typeface="Calibri"/>
                <a:cs typeface="Calibri"/>
              </a:rPr>
              <a:t>лидам</a:t>
            </a:r>
            <a:r>
              <a:rPr lang="ru-RU" sz="1000" dirty="0">
                <a:latin typeface="Calibri"/>
                <a:ea typeface="Calibri"/>
                <a:cs typeface="Calibri"/>
              </a:rPr>
              <a:t>, сделкам.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4054716" y="5733256"/>
            <a:ext cx="1510763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Бизнес-процессы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6338211" y="5720996"/>
            <a:ext cx="2577262" cy="707886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Типовые операции автоматизируются. Ваши менеджеры получают дополнительное время на работу с клиентами. 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555158" y="2431035"/>
            <a:ext cx="23401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 стрелкой 113"/>
          <p:cNvCxnSpPr/>
          <p:nvPr/>
        </p:nvCxnSpPr>
        <p:spPr>
          <a:xfrm>
            <a:off x="1547664" y="5877272"/>
            <a:ext cx="23042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067944" y="2060848"/>
            <a:ext cx="1912177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Аналитические отчеты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67944" y="2492896"/>
            <a:ext cx="1764112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Конструктор отчетов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067944" y="4365104"/>
            <a:ext cx="1912177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Аналитические отчеты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70273" y="2941050"/>
            <a:ext cx="1290200" cy="30777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</a:rPr>
              <a:t>Права доступа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32255" y="3019430"/>
            <a:ext cx="2577262" cy="553998"/>
          </a:xfrm>
          <a:prstGeom prst="rect">
            <a:avLst/>
          </a:prstGeom>
          <a:noFill/>
          <a:ln w="3175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Calibri"/>
                <a:ea typeface="Calibri"/>
                <a:cs typeface="Calibri"/>
              </a:rPr>
              <a:t>Менеджеры будут видеть тех клиентов, те сделки (и другие элементы), которые вы разрешите им видеть.</a:t>
            </a:r>
          </a:p>
        </p:txBody>
      </p:sp>
      <p:grpSp>
        <p:nvGrpSpPr>
          <p:cNvPr id="34" name="Группа 33"/>
          <p:cNvGrpSpPr/>
          <p:nvPr/>
        </p:nvGrpSpPr>
        <p:grpSpPr>
          <a:xfrm>
            <a:off x="251520" y="2204864"/>
            <a:ext cx="871439" cy="1340889"/>
            <a:chOff x="556092" y="2927089"/>
            <a:chExt cx="1381395" cy="2125559"/>
          </a:xfrm>
        </p:grpSpPr>
        <p:cxnSp>
          <p:nvCxnSpPr>
            <p:cNvPr id="36" name="Прямая соединительная линия 35"/>
            <p:cNvCxnSpPr/>
            <p:nvPr/>
          </p:nvCxnSpPr>
          <p:spPr>
            <a:xfrm flipV="1">
              <a:off x="768096" y="3526033"/>
              <a:ext cx="473697" cy="425615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>
              <a:off x="766220" y="3951648"/>
              <a:ext cx="185696" cy="142541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V="1">
              <a:off x="1241793" y="3526033"/>
              <a:ext cx="0" cy="1101000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flipV="1">
              <a:off x="768096" y="4627033"/>
              <a:ext cx="473697" cy="425615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>
              <a:off x="556092" y="5052648"/>
              <a:ext cx="222709" cy="0"/>
            </a:xfrm>
            <a:prstGeom prst="line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Группа 44"/>
            <p:cNvGrpSpPr/>
            <p:nvPr/>
          </p:nvGrpSpPr>
          <p:grpSpPr>
            <a:xfrm flipH="1">
              <a:off x="1241792" y="3526033"/>
              <a:ext cx="695695" cy="1526615"/>
              <a:chOff x="1567642" y="3361020"/>
              <a:chExt cx="695695" cy="1526615"/>
            </a:xfrm>
          </p:grpSpPr>
          <p:cxnSp>
            <p:nvCxnSpPr>
              <p:cNvPr id="47" name="Прямая соединительная линия 46"/>
              <p:cNvCxnSpPr/>
              <p:nvPr/>
            </p:nvCxnSpPr>
            <p:spPr>
              <a:xfrm flipV="1">
                <a:off x="1789640" y="3361020"/>
                <a:ext cx="473697" cy="425615"/>
              </a:xfrm>
              <a:prstGeom prst="line">
                <a:avLst/>
              </a:prstGeom>
              <a:ln w="222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1787764" y="3786635"/>
                <a:ext cx="185696" cy="142541"/>
              </a:xfrm>
              <a:prstGeom prst="line">
                <a:avLst/>
              </a:prstGeom>
              <a:ln w="222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единительная линия 48"/>
              <p:cNvCxnSpPr/>
              <p:nvPr/>
            </p:nvCxnSpPr>
            <p:spPr>
              <a:xfrm flipV="1">
                <a:off x="1789640" y="4462020"/>
                <a:ext cx="473697" cy="425615"/>
              </a:xfrm>
              <a:prstGeom prst="line">
                <a:avLst/>
              </a:prstGeom>
              <a:ln w="222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единительная линия 49"/>
              <p:cNvCxnSpPr/>
              <p:nvPr/>
            </p:nvCxnSpPr>
            <p:spPr>
              <a:xfrm>
                <a:off x="1567642" y="4887635"/>
                <a:ext cx="222709" cy="0"/>
              </a:xfrm>
              <a:prstGeom prst="line">
                <a:avLst/>
              </a:prstGeom>
              <a:ln w="222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6" name="Овал 45"/>
            <p:cNvSpPr/>
            <p:nvPr/>
          </p:nvSpPr>
          <p:spPr>
            <a:xfrm>
              <a:off x="945564" y="2927089"/>
              <a:ext cx="600177" cy="600177"/>
            </a:xfrm>
            <a:prstGeom prst="ellipse">
              <a:avLst/>
            </a:prstGeom>
            <a:noFill/>
            <a:ln w="222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25" dirty="0">
                <a:latin typeface="Calibri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402225" y="601676"/>
            <a:ext cx="362150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>
                <a:ea typeface="Calibri"/>
                <a:cs typeface="Calibri"/>
              </a:rPr>
              <a:t>ВЫ - РУКОВОДИТЕЛЬ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28681" y="1132153"/>
            <a:ext cx="115360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>
                <a:ea typeface="Calibri"/>
                <a:cs typeface="Calibri"/>
              </a:rPr>
              <a:t>управление</a:t>
            </a:r>
          </a:p>
        </p:txBody>
      </p:sp>
      <p:pic>
        <p:nvPicPr>
          <p:cNvPr id="53" name="Изображение 5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620688"/>
            <a:ext cx="3057525" cy="650311"/>
          </a:xfrm>
          <a:prstGeom prst="rect">
            <a:avLst/>
          </a:prstGeom>
        </p:spPr>
      </p:pic>
      <p:cxnSp>
        <p:nvCxnSpPr>
          <p:cNvPr id="54" name="Прямая со стрелкой 53"/>
          <p:cNvCxnSpPr/>
          <p:nvPr/>
        </p:nvCxnSpPr>
        <p:spPr>
          <a:xfrm>
            <a:off x="1528568" y="4509120"/>
            <a:ext cx="23401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73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Изображение 2" descr="12219200_m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" t="2344" r="20511" b="12842"/>
          <a:stretch/>
        </p:blipFill>
        <p:spPr>
          <a:xfrm>
            <a:off x="0" y="-4225"/>
            <a:ext cx="9180512" cy="68896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-4226"/>
            <a:ext cx="9157734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" y="3009900"/>
            <a:ext cx="9143999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  <a:latin typeface="Calibri"/>
                <a:cs typeface="Calibri"/>
              </a:rPr>
              <a:t>А еще?</a:t>
            </a:r>
            <a:endParaRPr lang="en-US" sz="3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6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84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06725" y="232234"/>
            <a:ext cx="6758528" cy="11176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latin typeface="Calibri"/>
                <a:cs typeface="Calibri"/>
              </a:rPr>
              <a:t>Мобильная </a:t>
            </a:r>
            <a:r>
              <a:rPr lang="en-US" sz="2800" b="1" dirty="0" smtClean="0">
                <a:latin typeface="Calibri"/>
                <a:cs typeface="Calibri"/>
              </a:rPr>
              <a:t>CRM</a:t>
            </a:r>
            <a:r>
              <a:rPr lang="ru-RU" sz="2800" b="1" dirty="0" smtClean="0">
                <a:latin typeface="Calibri"/>
                <a:cs typeface="Calibri"/>
              </a:rPr>
              <a:t>: </a:t>
            </a:r>
          </a:p>
          <a:p>
            <a:pPr algn="l"/>
            <a:r>
              <a:rPr lang="ru-RU" sz="2800" dirty="0" smtClean="0">
                <a:latin typeface="Calibri"/>
                <a:cs typeface="Calibri"/>
              </a:rPr>
              <a:t>доступны все сценарии </a:t>
            </a:r>
            <a:r>
              <a:rPr lang="ru-RU" sz="2800" dirty="0" err="1" smtClean="0">
                <a:latin typeface="Calibri"/>
                <a:cs typeface="Calibri"/>
              </a:rPr>
              <a:t>браузерной</a:t>
            </a:r>
            <a:r>
              <a:rPr lang="ru-RU" sz="2800" dirty="0" smtClean="0">
                <a:latin typeface="Calibri"/>
                <a:cs typeface="Calibri"/>
              </a:rPr>
              <a:t> версии</a:t>
            </a:r>
          </a:p>
        </p:txBody>
      </p:sp>
      <p:pic>
        <p:nvPicPr>
          <p:cNvPr id="22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2027049"/>
            <a:ext cx="2253565" cy="668540"/>
          </a:xfrm>
          <a:prstGeom prst="rect">
            <a:avLst/>
          </a:prstGeom>
        </p:spPr>
      </p:pic>
      <p:pic>
        <p:nvPicPr>
          <p:cNvPr id="23" name="Изображение 8"/>
          <p:cNvPicPr>
            <a:picLocks noChangeAspect="1"/>
          </p:cNvPicPr>
          <p:nvPr/>
        </p:nvPicPr>
        <p:blipFill rotWithShape="1">
          <a:blip r:embed="rId3"/>
          <a:srcRect b="51416"/>
          <a:stretch/>
        </p:blipFill>
        <p:spPr>
          <a:xfrm>
            <a:off x="5664368" y="2905872"/>
            <a:ext cx="2244563" cy="787576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6552" y="1378977"/>
            <a:ext cx="4686818" cy="4686818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7137" y="1405607"/>
            <a:ext cx="4680520" cy="4680520"/>
          </a:xfrm>
          <a:prstGeom prst="rect">
            <a:avLst/>
          </a:prstGeom>
        </p:spPr>
      </p:pic>
      <p:pic>
        <p:nvPicPr>
          <p:cNvPr id="9" name="Picture 2" descr="C:\Users\filippov\Desktop\Untitled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40115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136569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4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25720" y="188640"/>
            <a:ext cx="582268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100" b="1" dirty="0" smtClean="0">
                <a:latin typeface="Calibri" pitchFamily="34" charset="0"/>
                <a:cs typeface="Calibri" pitchFamily="34" charset="0"/>
              </a:rPr>
              <a:t>CRM </a:t>
            </a:r>
            <a:r>
              <a:rPr lang="ru-RU" sz="3100" b="1" dirty="0" smtClean="0">
                <a:latin typeface="Calibri" pitchFamily="34" charset="0"/>
                <a:cs typeface="Calibri" pitchFamily="34" charset="0"/>
              </a:rPr>
              <a:t>и интернет-магазин</a:t>
            </a:r>
            <a:endParaRPr lang="en-US" sz="31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2809" y="3715574"/>
            <a:ext cx="71287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 pitchFamily="34" charset="0"/>
                <a:ea typeface="Calibri"/>
                <a:cs typeface="Calibri" pitchFamily="34" charset="0"/>
              </a:rPr>
              <a:t>загрузка данных о заказах в </a:t>
            </a:r>
            <a:r>
              <a:rPr lang="en-US" sz="2000" b="0" dirty="0" smtClean="0">
                <a:latin typeface="Calibri" pitchFamily="34" charset="0"/>
                <a:ea typeface="Calibri"/>
                <a:cs typeface="Calibri" pitchFamily="34" charset="0"/>
              </a:rPr>
              <a:t>CRM </a:t>
            </a:r>
            <a:endParaRPr lang="ru-RU" sz="2000" b="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itchFamily="34" charset="0"/>
                <a:ea typeface="Calibri"/>
                <a:cs typeface="Calibri" pitchFamily="34" charset="0"/>
              </a:rPr>
              <a:t>регулярный двунаправленный обмен</a:t>
            </a:r>
            <a:r>
              <a:rPr lang="en-US" sz="2000" b="0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  <a:r>
              <a:rPr lang="ru-RU" sz="2000" b="0" dirty="0" smtClean="0">
                <a:latin typeface="Calibri" pitchFamily="34" charset="0"/>
                <a:ea typeface="Calibri"/>
                <a:cs typeface="Calibri" pitchFamily="34" charset="0"/>
              </a:rPr>
              <a:t>данными между интернет-магазином и  </a:t>
            </a:r>
            <a:r>
              <a:rPr lang="en-US" sz="2000" b="0" dirty="0" smtClean="0">
                <a:latin typeface="Calibri" pitchFamily="34" charset="0"/>
                <a:ea typeface="Calibri"/>
                <a:cs typeface="Calibri" pitchFamily="34" charset="0"/>
              </a:rPr>
              <a:t>CRM</a:t>
            </a:r>
            <a:r>
              <a:rPr lang="ru-RU" sz="2000" b="0" dirty="0" smtClean="0">
                <a:latin typeface="Calibri" pitchFamily="34" charset="0"/>
                <a:ea typeface="Calibri"/>
                <a:cs typeface="Calibri" pitchFamily="34" charset="0"/>
              </a:rPr>
              <a:t> 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itchFamily="34" charset="0"/>
                <a:ea typeface="Calibri"/>
                <a:cs typeface="Calibri" pitchFamily="34" charset="0"/>
              </a:rPr>
              <a:t>обработка заказов прямо в CRM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 pitchFamily="34" charset="0"/>
                <a:ea typeface="Calibri"/>
                <a:cs typeface="Calibri" pitchFamily="34" charset="0"/>
              </a:rPr>
              <a:t>объединение в CRM заказов из разных интернет-магазинов </a:t>
            </a:r>
            <a:endParaRPr lang="ru-RU" sz="2000" b="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 pitchFamily="34" charset="0"/>
                <a:ea typeface="Calibri"/>
                <a:cs typeface="Calibri" pitchFamily="34" charset="0"/>
              </a:rPr>
              <a:t>и </a:t>
            </a:r>
            <a:r>
              <a:rPr lang="ru-RU" sz="2000" b="0" dirty="0">
                <a:latin typeface="Calibri" pitchFamily="34" charset="0"/>
                <a:ea typeface="Calibri"/>
                <a:cs typeface="Calibri" pitchFamily="34" charset="0"/>
              </a:rPr>
              <a:t>многое </a:t>
            </a:r>
            <a:r>
              <a:rPr lang="ru-RU" sz="2000" b="0" dirty="0" smtClean="0">
                <a:latin typeface="Calibri" pitchFamily="34" charset="0"/>
                <a:ea typeface="Calibri"/>
                <a:cs typeface="Calibri" pitchFamily="34" charset="0"/>
              </a:rPr>
              <a:t>другое </a:t>
            </a:r>
          </a:p>
        </p:txBody>
      </p:sp>
      <p:pic>
        <p:nvPicPr>
          <p:cNvPr id="15" name="Изображение 8" descr="box-bus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802" y="1412776"/>
            <a:ext cx="1775177" cy="1887579"/>
          </a:xfrm>
          <a:prstGeom prst="rect">
            <a:avLst/>
          </a:prstGeom>
        </p:spPr>
      </p:pic>
      <p:cxnSp>
        <p:nvCxnSpPr>
          <p:cNvPr id="16" name="Прямая со стрелкой 15"/>
          <p:cNvCxnSpPr/>
          <p:nvPr/>
        </p:nvCxnSpPr>
        <p:spPr>
          <a:xfrm>
            <a:off x="3980736" y="2230900"/>
            <a:ext cx="696469" cy="1"/>
          </a:xfrm>
          <a:prstGeom prst="straightConnector1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prstDash val="solid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2446490" y="1719681"/>
            <a:ext cx="1346256" cy="988690"/>
          </a:xfrm>
          <a:prstGeom prst="roundRect">
            <a:avLst>
              <a:gd name="adj" fmla="val 11203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16210" y="1830097"/>
            <a:ext cx="1418348" cy="707886"/>
          </a:xfrm>
          <a:prstGeom prst="rect">
            <a:avLst/>
          </a:prstGeom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n-US" sz="4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</a:rPr>
              <a:t>CRM</a:t>
            </a:r>
            <a:endParaRPr lang="ru-RU" sz="4400" b="0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9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240115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136569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4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479916" y="469710"/>
            <a:ext cx="6758528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100" b="1" dirty="0" smtClean="0">
                <a:latin typeface="Calibri" pitchFamily="34" charset="0"/>
                <a:cs typeface="Calibri" pitchFamily="34" charset="0"/>
              </a:rPr>
              <a:t>Интернет-магазин + </a:t>
            </a:r>
            <a:r>
              <a:rPr lang="en-US" sz="3100" b="1" dirty="0" smtClean="0">
                <a:latin typeface="Calibri" pitchFamily="34" charset="0"/>
                <a:cs typeface="Calibri" pitchFamily="34" charset="0"/>
              </a:rPr>
              <a:t>CRM + </a:t>
            </a:r>
            <a:r>
              <a:rPr lang="ru-RU" sz="3100" b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en-US" sz="3100" b="1" dirty="0" smtClean="0">
                <a:latin typeface="Calibri" pitchFamily="34" charset="0"/>
                <a:cs typeface="Calibri" pitchFamily="34" charset="0"/>
              </a:rPr>
              <a:t>1C</a:t>
            </a:r>
            <a:r>
              <a:rPr lang="ru-RU" sz="3100" b="1" dirty="0" smtClean="0">
                <a:latin typeface="Calibri" pitchFamily="34" charset="0"/>
                <a:cs typeface="Calibri" pitchFamily="34" charset="0"/>
              </a:rPr>
              <a:t>»</a:t>
            </a:r>
            <a:endParaRPr lang="en-US" sz="31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4862981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0" dirty="0" smtClean="0">
                <a:latin typeface="Calibri" pitchFamily="34" charset="0"/>
                <a:ea typeface="Calibri"/>
                <a:cs typeface="Calibri" pitchFamily="34" charset="0"/>
              </a:rPr>
              <a:t>Комплексное решение для построения</a:t>
            </a:r>
            <a:endParaRPr lang="en-US" sz="2800" b="0" dirty="0" smtClean="0">
              <a:latin typeface="Calibri" pitchFamily="34" charset="0"/>
              <a:ea typeface="Calibri"/>
              <a:cs typeface="Calibri" pitchFamily="34" charset="0"/>
            </a:endParaRPr>
          </a:p>
          <a:p>
            <a:pPr algn="ctr"/>
            <a:r>
              <a:rPr lang="ru-RU" sz="2800" b="0" dirty="0" smtClean="0">
                <a:latin typeface="Calibri" pitchFamily="34" charset="0"/>
                <a:ea typeface="Calibri"/>
                <a:cs typeface="Calibri" pitchFamily="34" charset="0"/>
              </a:rPr>
              <a:t>эффективных интернет-продаж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53524" y="2631416"/>
            <a:ext cx="1346256" cy="988690"/>
          </a:xfrm>
          <a:prstGeom prst="roundRect">
            <a:avLst>
              <a:gd name="adj" fmla="val 11203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04569" y="2737879"/>
            <a:ext cx="1418348" cy="707886"/>
          </a:xfrm>
          <a:prstGeom prst="rect">
            <a:avLst/>
          </a:prstGeom>
          <a:ln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n-US" sz="40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ea typeface="Calibri"/>
                <a:cs typeface="Calibri"/>
              </a:rPr>
              <a:t>CRM</a:t>
            </a:r>
            <a:endParaRPr lang="ru-RU" sz="4400" b="0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1" name="Изображение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204" y="2380708"/>
            <a:ext cx="1554480" cy="1554480"/>
          </a:xfrm>
          <a:prstGeom prst="rect">
            <a:avLst/>
          </a:prstGeom>
        </p:spPr>
      </p:pic>
      <p:pic>
        <p:nvPicPr>
          <p:cNvPr id="22" name="Изображение 9" descr="box-bu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86" y="2116943"/>
            <a:ext cx="2000250" cy="2125599"/>
          </a:xfrm>
          <a:prstGeom prst="rect">
            <a:avLst/>
          </a:prstGeom>
        </p:spPr>
      </p:pic>
      <p:cxnSp>
        <p:nvCxnSpPr>
          <p:cNvPr id="23" name="Прямая со стрелкой 22"/>
          <p:cNvCxnSpPr/>
          <p:nvPr/>
        </p:nvCxnSpPr>
        <p:spPr>
          <a:xfrm>
            <a:off x="5495900" y="3121457"/>
            <a:ext cx="864096" cy="0"/>
          </a:xfrm>
          <a:prstGeom prst="straightConnector1">
            <a:avLst/>
          </a:prstGeom>
          <a:ln w="28575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704856" y="3121457"/>
            <a:ext cx="864096" cy="0"/>
          </a:xfrm>
          <a:prstGeom prst="straightConnector1">
            <a:avLst/>
          </a:prstGeom>
          <a:ln w="28575" cmpd="sng">
            <a:solidFill>
              <a:schemeClr val="tx1">
                <a:lumMod val="75000"/>
                <a:lumOff val="25000"/>
              </a:schemeClr>
            </a:solidFill>
            <a:prstDash val="solid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5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8151889" y="4797152"/>
            <a:ext cx="959148" cy="31891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-5184" y="1989570"/>
            <a:ext cx="1480840" cy="6007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" y="908720"/>
            <a:ext cx="9144000" cy="51587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789625"/>
            <a:ext cx="2987824" cy="755709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7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92906" y="324352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В Битрикс24</a:t>
            </a:r>
            <a:r>
              <a:rPr lang="ru-RU" sz="3200" b="1" dirty="0">
                <a:latin typeface="Calibri"/>
                <a:cs typeface="Calibri"/>
                <a:sym typeface="Wingdings"/>
              </a:rPr>
              <a:t> </a:t>
            </a:r>
            <a:r>
              <a:rPr lang="ru-RU" sz="3200" b="1" dirty="0" smtClean="0">
                <a:latin typeface="Calibri"/>
                <a:cs typeface="Calibri"/>
                <a:sym typeface="Wingdings"/>
              </a:rPr>
              <a:t>– единая Живая лента компании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5243" y="1150785"/>
            <a:ext cx="7207742" cy="15234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endParaRPr lang="ru-RU" sz="600" dirty="0" smtClean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Быстрое </a:t>
            </a:r>
            <a:r>
              <a:rPr lang="ru-RU" sz="2400" b="0" dirty="0">
                <a:latin typeface="Calibri"/>
                <a:ea typeface="Calibri"/>
                <a:cs typeface="Calibri"/>
              </a:rPr>
              <a:t>обсуждение - быстрое принятие решений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latin typeface="Calibri"/>
                <a:ea typeface="Calibri"/>
                <a:cs typeface="Calibri"/>
              </a:rPr>
              <a:t>Моментальная реакция коллег 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>
                <a:latin typeface="Calibri"/>
                <a:ea typeface="Calibri"/>
                <a:cs typeface="Calibri"/>
              </a:rPr>
              <a:t>Инструменты мотивации</a:t>
            </a:r>
          </a:p>
        </p:txBody>
      </p:sp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3661127"/>
            <a:ext cx="5542900" cy="3196873"/>
          </a:xfrm>
          <a:prstGeom prst="rect">
            <a:avLst/>
          </a:prstGeom>
        </p:spPr>
      </p:pic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88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2" descr="PHA0010578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80" t="6151" r="11707" b="9281"/>
          <a:stretch/>
        </p:blipFill>
        <p:spPr>
          <a:xfrm>
            <a:off x="-13734" y="0"/>
            <a:ext cx="915773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3734" y="0"/>
            <a:ext cx="9157734" cy="6858000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C:\Users\filippov\Desktop\Untitled-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076335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" y="2722994"/>
            <a:ext cx="9143999" cy="1412015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chemeClr val="bg1"/>
                </a:solidFill>
                <a:latin typeface="Calibri"/>
                <a:cs typeface="Calibri"/>
              </a:rPr>
              <a:t>Максимальное количество клиентов</a:t>
            </a:r>
          </a:p>
          <a:p>
            <a:r>
              <a:rPr lang="ru-RU" sz="2800" dirty="0">
                <a:solidFill>
                  <a:schemeClr val="bg1"/>
                </a:solidFill>
                <a:latin typeface="Calibri"/>
                <a:cs typeface="Calibri"/>
              </a:rPr>
              <a:t>п</a:t>
            </a:r>
            <a:r>
              <a:rPr lang="ru-RU" sz="2800" dirty="0" smtClean="0">
                <a:solidFill>
                  <a:schemeClr val="bg1"/>
                </a:solidFill>
                <a:latin typeface="Calibri"/>
                <a:cs typeface="Calibri"/>
              </a:rPr>
              <a:t>овышаем конверсию</a:t>
            </a:r>
            <a:endParaRPr lang="en-US"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02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05011" y="99019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Мгновенное общение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471424"/>
            <a:ext cx="39310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Все контакты – под рукой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Общение – с любого устройства: ноутбук, планшет, смартфон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Коммуникации в любых форматах: видео, аудио, текст, файлы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Каждый сотрудник всегда на связи и доступен в «один клик»  </a:t>
            </a:r>
            <a:endParaRPr lang="ru-RU" sz="24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 rotWithShape="1">
          <a:blip r:embed="rId2"/>
          <a:srcRect l="273" t="6883" r="919" b="2955"/>
          <a:stretch/>
        </p:blipFill>
        <p:spPr>
          <a:xfrm>
            <a:off x="4470648" y="1628800"/>
            <a:ext cx="4648200" cy="2369221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317500" dist="139700" dir="2700000" sx="96000" sy="96000" algn="tl" rotWithShape="0">
              <a:srgbClr val="333333">
                <a:alpha val="92000"/>
              </a:srgbClr>
            </a:outerShdw>
          </a:effectLst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3280341"/>
            <a:ext cx="1229723" cy="2438400"/>
          </a:xfrm>
          <a:prstGeom prst="rect">
            <a:avLst/>
          </a:prstGeom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6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18673" y="437662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В Битрикс24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8673" y="1371600"/>
            <a:ext cx="602553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Ни одно поручение не потеряется – все задачи зафиксированы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Удобный контроль – Битрикс24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всегда напомнит о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 сроках задач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Вы видите, кто работает над задачей, какие </a:t>
            </a:r>
            <a:r>
              <a:rPr lang="ru-RU" sz="2000" b="0" dirty="0">
                <a:latin typeface="Calibri"/>
                <a:ea typeface="Calibri"/>
                <a:cs typeface="Calibri"/>
              </a:rPr>
              <a:t>задачи просрочены, а какие - вообще без 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срока 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 smtClean="0">
                <a:latin typeface="Calibri"/>
                <a:ea typeface="Calibri"/>
                <a:cs typeface="Calibri"/>
              </a:rPr>
              <a:t>По каждой задаче ведется учет затраченного времени</a:t>
            </a:r>
          </a:p>
          <a:p>
            <a:pPr>
              <a:spcAft>
                <a:spcPts val="600"/>
              </a:spcAft>
            </a:pPr>
            <a:endParaRPr lang="ru-RU" sz="20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3801779"/>
            <a:ext cx="5269670" cy="3039288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 rotWithShape="1">
          <a:blip r:embed="rId3"/>
          <a:srcRect t="1617" r="1014" b="10494"/>
          <a:stretch/>
        </p:blipFill>
        <p:spPr>
          <a:xfrm>
            <a:off x="3771900" y="4749800"/>
            <a:ext cx="3759200" cy="2091296"/>
          </a:xfrm>
          <a:prstGeom prst="rect">
            <a:avLst/>
          </a:prstGeom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40" y="5643948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4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400135" y="561731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  <a:cs typeface="Calibri"/>
                <a:sym typeface="Wingdings"/>
              </a:rPr>
              <a:t>В Битрикс24</a:t>
            </a:r>
            <a:endParaRPr lang="en-US" sz="3200" b="1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0713" y="1305822"/>
            <a:ext cx="828666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400" dirty="0" smtClean="0">
                <a:latin typeface="Calibri"/>
                <a:ea typeface="Calibri"/>
                <a:cs typeface="Calibri"/>
              </a:rPr>
              <a:t>Планировщик </a:t>
            </a:r>
            <a:r>
              <a:rPr lang="ru-RU" sz="2400" dirty="0">
                <a:latin typeface="Calibri"/>
                <a:ea typeface="Calibri"/>
                <a:cs typeface="Calibri"/>
              </a:rPr>
              <a:t>задач и </a:t>
            </a:r>
            <a:r>
              <a:rPr lang="ru-RU" sz="2400" dirty="0" smtClean="0">
                <a:latin typeface="Calibri"/>
                <a:ea typeface="Calibri"/>
                <a:cs typeface="Calibri"/>
              </a:rPr>
              <a:t>дел спланирует все за вас и </a:t>
            </a:r>
            <a:r>
              <a:rPr lang="ru-RU" sz="2400" dirty="0">
                <a:latin typeface="Calibri"/>
                <a:ea typeface="Calibri"/>
                <a:cs typeface="Calibri"/>
              </a:rPr>
              <a:t>поможет эффективно организовать рабочий </a:t>
            </a:r>
            <a:r>
              <a:rPr lang="ru-RU" sz="2400" dirty="0" smtClean="0">
                <a:latin typeface="Calibri"/>
                <a:ea typeface="Calibri"/>
                <a:cs typeface="Calibri"/>
              </a:rPr>
              <a:t>день</a:t>
            </a:r>
            <a:endParaRPr lang="en-US" sz="2400" dirty="0" smtClean="0">
              <a:latin typeface="Calibri"/>
              <a:ea typeface="Calibri"/>
              <a:cs typeface="Calibri"/>
            </a:endParaRPr>
          </a:p>
          <a:p>
            <a:pPr>
              <a:spcBef>
                <a:spcPts val="600"/>
              </a:spcBef>
            </a:pPr>
            <a:endParaRPr lang="ru-RU" sz="500" dirty="0" smtClean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Интеграция с календарями на других устройствах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Напоминания о предстоящих событиях </a:t>
            </a:r>
            <a:endParaRPr lang="en-US" sz="2400" b="0" dirty="0" smtClean="0">
              <a:latin typeface="Calibri"/>
              <a:ea typeface="Calibri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Обсуждение событий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400" b="0" dirty="0" smtClean="0">
                <a:latin typeface="Calibri"/>
                <a:ea typeface="Calibri"/>
                <a:cs typeface="Calibri"/>
              </a:rPr>
              <a:t>Интеграция с </a:t>
            </a:r>
            <a:r>
              <a:rPr lang="en-US" sz="2400" b="0" dirty="0">
                <a:latin typeface="Calibri"/>
                <a:ea typeface="Calibri"/>
                <a:cs typeface="Calibri"/>
              </a:rPr>
              <a:t>iPhone, </a:t>
            </a:r>
            <a:r>
              <a:rPr lang="en-US" sz="2400" b="0" dirty="0" err="1">
                <a:latin typeface="Calibri"/>
                <a:ea typeface="Calibri"/>
                <a:cs typeface="Calibri"/>
              </a:rPr>
              <a:t>iPad</a:t>
            </a:r>
            <a:r>
              <a:rPr lang="en-US" sz="2400" b="0" dirty="0">
                <a:latin typeface="Calibri"/>
                <a:ea typeface="Calibri"/>
                <a:cs typeface="Calibri"/>
              </a:rPr>
              <a:t>, Android, </a:t>
            </a:r>
            <a:r>
              <a:rPr lang="en-US" sz="2400" b="0" dirty="0" err="1">
                <a:latin typeface="Calibri"/>
                <a:ea typeface="Calibri"/>
                <a:cs typeface="Calibri"/>
              </a:rPr>
              <a:t>MacOS</a:t>
            </a:r>
            <a:r>
              <a:rPr lang="en-US" sz="2400" b="0" dirty="0">
                <a:latin typeface="Calibri"/>
                <a:ea typeface="Calibri"/>
                <a:cs typeface="Calibri"/>
              </a:rPr>
              <a:t>, MS </a:t>
            </a:r>
            <a:r>
              <a:rPr lang="en-US" sz="2400" b="0" dirty="0" smtClean="0">
                <a:latin typeface="Calibri"/>
                <a:ea typeface="Calibri"/>
                <a:cs typeface="Calibri"/>
              </a:rPr>
              <a:t>Outlook</a:t>
            </a:r>
            <a:endParaRPr lang="ru-RU" sz="2400" b="0" dirty="0">
              <a:solidFill>
                <a:srgbClr val="D50F49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4093307"/>
            <a:ext cx="4837602" cy="2790093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 rotWithShape="1">
          <a:blip r:embed="rId3"/>
          <a:srcRect t="396" r="1482" b="12985"/>
          <a:stretch/>
        </p:blipFill>
        <p:spPr>
          <a:xfrm>
            <a:off x="3987801" y="4961467"/>
            <a:ext cx="3462866" cy="1896534"/>
          </a:xfrm>
          <a:prstGeom prst="rect">
            <a:avLst/>
          </a:prstGeom>
          <a:ln>
            <a:noFill/>
          </a:ln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479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3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45724" y="2060848"/>
            <a:ext cx="3809629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/>
                <a:ea typeface="Calibri"/>
                <a:cs typeface="Calibri"/>
              </a:rPr>
              <a:t>Текущее время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/>
                <a:ea typeface="Calibri"/>
                <a:cs typeface="Calibri"/>
              </a:rPr>
              <a:t>Время очередного события (если есть)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/>
                <a:ea typeface="Calibri"/>
                <a:cs typeface="Calibri"/>
              </a:rPr>
              <a:t>Количество незакрытых задач этого дня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b="0" dirty="0">
                <a:latin typeface="Calibri"/>
                <a:ea typeface="Calibri"/>
                <a:cs typeface="Calibri"/>
              </a:rPr>
              <a:t>Состояние (Работаю, Перерыв, Завершен</a:t>
            </a:r>
            <a:r>
              <a:rPr lang="ru-RU" sz="2000" b="0" dirty="0" smtClean="0">
                <a:latin typeface="Calibri"/>
                <a:ea typeface="Calibri"/>
                <a:cs typeface="Calibri"/>
              </a:rPr>
              <a:t>)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ea typeface="Calibri"/>
                <a:cs typeface="Calibri"/>
              </a:rPr>
              <a:t>Учет начала и конца рабочего дня, перерывов, отсутствий</a:t>
            </a:r>
          </a:p>
          <a:p>
            <a:pPr marL="342900" indent="-342900">
              <a:spcBef>
                <a:spcPts val="600"/>
              </a:spcBef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ru-RU" sz="2000" b="0" dirty="0">
              <a:latin typeface="Calibri"/>
              <a:ea typeface="Calibri"/>
              <a:cs typeface="Calibri"/>
            </a:endParaRPr>
          </a:p>
        </p:txBody>
      </p: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227" y="2192102"/>
            <a:ext cx="4495800" cy="2529627"/>
          </a:xfrm>
          <a:prstGeom prst="rect">
            <a:avLst/>
          </a:prstGeom>
        </p:spPr>
      </p:pic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13008" y="401435"/>
            <a:ext cx="6636838" cy="838200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dirty="0" smtClean="0">
                <a:latin typeface="Calibri"/>
              </a:rPr>
              <a:t>В Битрикс24 </a:t>
            </a:r>
          </a:p>
          <a:p>
            <a:pPr algn="l"/>
            <a:r>
              <a:rPr lang="ru-RU" sz="3200" b="1" dirty="0" smtClean="0">
                <a:latin typeface="Calibri"/>
              </a:rPr>
              <a:t>- учет рабочего </a:t>
            </a:r>
            <a:r>
              <a:rPr lang="ru-RU" sz="3200" b="1" dirty="0">
                <a:latin typeface="Calibri"/>
              </a:rPr>
              <a:t>времени</a:t>
            </a:r>
          </a:p>
        </p:txBody>
      </p:sp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6734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802" r="34250" b="18071"/>
          <a:stretch/>
        </p:blipFill>
        <p:spPr>
          <a:xfrm>
            <a:off x="-18255" y="0"/>
            <a:ext cx="9259032" cy="695739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35497" y="0"/>
            <a:ext cx="9276273" cy="6957392"/>
          </a:xfrm>
          <a:prstGeom prst="rect">
            <a:avLst/>
          </a:prstGeom>
          <a:solidFill>
            <a:srgbClr val="141414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33502" y="2644170"/>
            <a:ext cx="6476999" cy="1569660"/>
          </a:xfrm>
          <a:prstGeom prst="rect">
            <a:avLst/>
          </a:prstGeom>
          <a:noFill/>
          <a:ln w="12700">
            <a:solidFill>
              <a:schemeClr val="bg1"/>
            </a:solidFill>
            <a:prstDash val="solid"/>
          </a:ln>
        </p:spPr>
        <p:txBody>
          <a:bodyPr wrap="square">
            <a:spAutoFit/>
          </a:bodyPr>
          <a:lstStyle/>
          <a:p>
            <a:pPr algn="ctr" defTabSz="685664"/>
            <a:r>
              <a:rPr lang="ru-RU" sz="4800" dirty="0">
                <a:solidFill>
                  <a:schemeClr val="bg1"/>
                </a:solidFill>
                <a:latin typeface="Calibri" charset="0"/>
              </a:rPr>
              <a:t>Концепция Битрикс24 - компания онлайн</a:t>
            </a:r>
          </a:p>
        </p:txBody>
      </p:sp>
      <p:pic>
        <p:nvPicPr>
          <p:cNvPr id="6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381328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54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75" y="836712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55430" y="2802224"/>
            <a:ext cx="2630774" cy="461616"/>
          </a:xfrm>
          <a:prstGeom prst="rect">
            <a:avLst/>
          </a:prstGeom>
          <a:noFill/>
        </p:spPr>
        <p:txBody>
          <a:bodyPr wrap="square" lIns="91392" tIns="45696" rIns="91392" bIns="45696">
            <a:spAutoFit/>
          </a:bodyPr>
          <a:lstStyle>
            <a:defPPr>
              <a:defRPr lang="ru-RU"/>
            </a:defPPr>
            <a:lvl1pPr algn="ctr" defTabSz="913425">
              <a:lnSpc>
                <a:spcPct val="150000"/>
              </a:lnSpc>
              <a:buClr>
                <a:prstClr val="white"/>
              </a:buClr>
              <a:defRPr sz="4267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4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Омниканальная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4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libri"/>
                <a:cs typeface="Calibri"/>
              </a:rPr>
              <a:t>Сохранять входящие заявки из всех источников!</a:t>
            </a:r>
          </a:p>
          <a:p>
            <a:endParaRPr lang="ru-RU" sz="2800" dirty="0">
              <a:latin typeface="Calibri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981" y="2803071"/>
            <a:ext cx="57606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cs typeface="Calibri"/>
              </a:rPr>
              <a:t>Упростить процессы коммуникации с клиентами</a:t>
            </a:r>
          </a:p>
          <a:p>
            <a:endParaRPr lang="ru-RU" dirty="0">
              <a:cs typeface="Calibri"/>
            </a:endParaRPr>
          </a:p>
          <a:p>
            <a:r>
              <a:rPr lang="ru-RU" dirty="0">
                <a:cs typeface="Calibri"/>
              </a:rPr>
              <a:t>Упростить ввод и получение информации о </a:t>
            </a:r>
            <a:r>
              <a:rPr lang="ru-RU" dirty="0" err="1">
                <a:cs typeface="Calibri"/>
              </a:rPr>
              <a:t>лидах</a:t>
            </a:r>
            <a:r>
              <a:rPr lang="ru-RU" dirty="0">
                <a:cs typeface="Calibri"/>
              </a:rPr>
              <a:t> и клиентах</a:t>
            </a:r>
          </a:p>
          <a:p>
            <a:endParaRPr lang="ru-RU" dirty="0">
              <a:cs typeface="Calibri"/>
            </a:endParaRPr>
          </a:p>
          <a:p>
            <a:r>
              <a:rPr lang="ru-RU" dirty="0">
                <a:cs typeface="Calibri"/>
              </a:rPr>
              <a:t>Убыстрить процедуру оплаты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0848"/>
            <a:ext cx="1571429" cy="1133333"/>
          </a:xfrm>
          <a:prstGeom prst="rect">
            <a:avLst/>
          </a:prstGeom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9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398218" y="2505598"/>
            <a:ext cx="3656677" cy="2585529"/>
            <a:chOff x="491131" y="1303751"/>
            <a:chExt cx="5924658" cy="4083664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491131" y="1303751"/>
              <a:ext cx="5924658" cy="4083664"/>
              <a:chOff x="491131" y="1303751"/>
              <a:chExt cx="5924658" cy="4083664"/>
            </a:xfrm>
          </p:grpSpPr>
          <p:pic>
            <p:nvPicPr>
              <p:cNvPr id="15" name="Рисунок 1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36" r="9387"/>
              <a:stretch/>
            </p:blipFill>
            <p:spPr>
              <a:xfrm>
                <a:off x="491131" y="1303751"/>
                <a:ext cx="5924658" cy="4083664"/>
              </a:xfrm>
              <a:prstGeom prst="rect">
                <a:avLst/>
              </a:prstGeom>
            </p:spPr>
          </p:pic>
          <p:pic>
            <p:nvPicPr>
              <p:cNvPr id="16" name="Изображение 15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13" t="1262" r="51650" b="39510"/>
              <a:stretch/>
            </p:blipFill>
            <p:spPr>
              <a:xfrm>
                <a:off x="1739112" y="1990630"/>
                <a:ext cx="2956655" cy="2959742"/>
              </a:xfrm>
              <a:prstGeom prst="ellipse">
                <a:avLst/>
              </a:prstGeom>
            </p:spPr>
          </p:pic>
        </p:grpSp>
        <p:pic>
          <p:nvPicPr>
            <p:cNvPr id="10" name="Picture 2" descr="C:\Users\filippov\Desktop\Untitled-2.png"/>
            <p:cNvPicPr>
              <a:picLocks noChangeAspect="1" noChangeArrowheads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4181" y="1580310"/>
              <a:ext cx="246045" cy="400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C:\Users\filippov\Desktop\Untitled-3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526" y="1694117"/>
              <a:ext cx="346241" cy="232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filippov\Desktop\01.png"/>
            <p:cNvPicPr>
              <a:picLocks noChangeAspect="1" noChangeArrowheads="1"/>
            </p:cNvPicPr>
            <p:nvPr/>
          </p:nvPicPr>
          <p:blipFill>
            <a:blip r:embed="rId7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3470" y="2906271"/>
              <a:ext cx="304800" cy="317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8" descr="C:\Users\filippov\Desktop\06.png"/>
            <p:cNvPicPr>
              <a:picLocks noChangeAspect="1" noChangeArrowheads="1"/>
            </p:cNvPicPr>
            <p:nvPr/>
          </p:nvPicPr>
          <p:blipFill>
            <a:blip r:embed="rId8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5067" y="2510353"/>
              <a:ext cx="346397" cy="240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9" descr="C:\Users\filippov\Desktop\07.png"/>
            <p:cNvPicPr>
              <a:picLocks noChangeAspect="1" noChangeArrowheads="1"/>
            </p:cNvPicPr>
            <p:nvPr/>
          </p:nvPicPr>
          <p:blipFill>
            <a:blip r:embed="rId9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426" y="2007041"/>
              <a:ext cx="334755" cy="324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Прямоугольник 16"/>
          <p:cNvSpPr/>
          <p:nvPr/>
        </p:nvSpPr>
        <p:spPr>
          <a:xfrm>
            <a:off x="4463612" y="2005563"/>
            <a:ext cx="4544016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indent="-36036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400" dirty="0"/>
              <a:t>Мессенджеры</a:t>
            </a:r>
          </a:p>
          <a:p>
            <a:pPr marL="360363" indent="-36036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400" dirty="0"/>
              <a:t>Формы</a:t>
            </a:r>
          </a:p>
          <a:p>
            <a:pPr marL="360363" indent="-36036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400" dirty="0"/>
              <a:t>Онлайн-чаты</a:t>
            </a:r>
          </a:p>
          <a:p>
            <a:pPr marL="360363" indent="-36036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400" dirty="0"/>
              <a:t>Телефонные звонки</a:t>
            </a:r>
          </a:p>
          <a:p>
            <a:pPr marL="360363" indent="-36036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en-US" sz="2400" dirty="0"/>
              <a:t>E-mail</a:t>
            </a:r>
            <a:endParaRPr lang="ru-RU" sz="2400" dirty="0"/>
          </a:p>
          <a:p>
            <a:pPr marL="360363" indent="-36036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400" dirty="0"/>
              <a:t>Офлайн магазины</a:t>
            </a:r>
          </a:p>
          <a:p>
            <a:pPr marL="360363" indent="-36036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400" dirty="0"/>
              <a:t>Интернет-магазины</a:t>
            </a:r>
          </a:p>
          <a:p>
            <a:pPr marL="360363" indent="-36036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sz="2400" dirty="0"/>
              <a:t>И другие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23528" y="620688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libri"/>
                <a:cs typeface="Calibri"/>
              </a:rPr>
              <a:t>Какие бывают каналы?</a:t>
            </a:r>
            <a:endParaRPr lang="ru-RU" sz="2800" dirty="0">
              <a:latin typeface="Calibri"/>
              <a:cs typeface="Calibri"/>
            </a:endParaRPr>
          </a:p>
        </p:txBody>
      </p:sp>
      <p:pic>
        <p:nvPicPr>
          <p:cNvPr id="18" name="Picture 2" descr="C:\Users\filippov\Desktop\Untitled-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4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542534"/>
            <a:ext cx="4473586" cy="29806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2401" y="2122271"/>
            <a:ext cx="4893785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8503" indent="-13850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Каналов продаж становится все больше и больше, для охвата новой аудитории в них необходимо присутствовать </a:t>
            </a:r>
          </a:p>
          <a:p>
            <a:pPr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</a:pPr>
            <a:endParaRPr lang="ru-RU" dirty="0"/>
          </a:p>
          <a:p>
            <a:pPr marL="138503" indent="-13850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Множество каналов порождает множество разрозненных продаж</a:t>
            </a:r>
            <a:br>
              <a:rPr lang="ru-RU" dirty="0"/>
            </a:br>
            <a:endParaRPr lang="ru-RU" dirty="0"/>
          </a:p>
          <a:p>
            <a:pPr marL="138503" indent="-13850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Путаница и ошибки персонала снижают </a:t>
            </a:r>
            <a:r>
              <a:rPr lang="ru-RU" dirty="0" err="1"/>
              <a:t>клиентоориентированность</a:t>
            </a:r>
            <a:r>
              <a:rPr lang="ru-RU" dirty="0"/>
              <a:t> и увеличивают накладные расходы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620688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libri"/>
                <a:cs typeface="Calibri"/>
              </a:rPr>
              <a:t>Бизнес в мире </a:t>
            </a:r>
            <a:r>
              <a:rPr lang="ru-RU" sz="2800" b="1" dirty="0" err="1" smtClean="0">
                <a:latin typeface="Calibri"/>
                <a:cs typeface="Calibri"/>
              </a:rPr>
              <a:t>омниканальности</a:t>
            </a:r>
            <a:endParaRPr lang="ru-RU" sz="2800" b="1" dirty="0" smtClean="0">
              <a:latin typeface="Calibri"/>
              <a:cs typeface="Calibri"/>
            </a:endParaRPr>
          </a:p>
          <a:p>
            <a:endParaRPr lang="ru-RU" sz="2800" dirty="0">
              <a:latin typeface="Calibri"/>
              <a:cs typeface="Calibri"/>
            </a:endParaRPr>
          </a:p>
        </p:txBody>
      </p:sp>
      <p:pic>
        <p:nvPicPr>
          <p:cNvPr id="9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5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33401" y="2204864"/>
            <a:ext cx="3859306" cy="2458008"/>
            <a:chOff x="1676400" y="1147007"/>
            <a:chExt cx="5674786" cy="3253543"/>
          </a:xfrm>
        </p:grpSpPr>
        <p:pic>
          <p:nvPicPr>
            <p:cNvPr id="5" name="Picture 2" descr="C:\Users\filippov\Desktop\mac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0" t="2797" r="5867" b="7393"/>
            <a:stretch/>
          </p:blipFill>
          <p:spPr bwMode="auto">
            <a:xfrm>
              <a:off x="1676400" y="1147007"/>
              <a:ext cx="5674786" cy="3253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Изображение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11" b="1870"/>
            <a:stretch/>
          </p:blipFill>
          <p:spPr>
            <a:xfrm>
              <a:off x="2529284" y="1406532"/>
              <a:ext cx="3948813" cy="2474721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499992" y="1772816"/>
            <a:ext cx="395451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/>
              <a:t>Готовая система управления взаимоотношениями с клиентами</a:t>
            </a:r>
            <a:br>
              <a:rPr lang="ru-RU" dirty="0"/>
            </a:br>
            <a:endParaRPr lang="ru-RU" dirty="0"/>
          </a:p>
          <a:p>
            <a:pPr marL="285750" indent="-285750">
              <a:buFont typeface="Arial" charset="0"/>
              <a:buChar char="•"/>
            </a:pPr>
            <a:r>
              <a:rPr lang="ru-RU" dirty="0"/>
              <a:t>собирает клиентскую базу</a:t>
            </a:r>
            <a:br>
              <a:rPr lang="ru-RU" dirty="0"/>
            </a:br>
            <a:endParaRPr lang="ru-RU" dirty="0"/>
          </a:p>
          <a:p>
            <a:pPr marL="285750" indent="-285750">
              <a:buFont typeface="Arial" charset="0"/>
              <a:buChar char="•"/>
            </a:pPr>
            <a:r>
              <a:rPr lang="ru-RU" dirty="0"/>
              <a:t>дает набор инструментов для работы с ней</a:t>
            </a:r>
            <a:br>
              <a:rPr lang="ru-RU" dirty="0"/>
            </a:br>
            <a:endParaRPr lang="ru-RU" dirty="0"/>
          </a:p>
          <a:p>
            <a:pPr marL="285750" indent="-285750">
              <a:buFont typeface="Arial" charset="0"/>
              <a:buChar char="•"/>
            </a:pPr>
            <a:r>
              <a:rPr lang="ru-RU" dirty="0"/>
              <a:t>контролирует все коммуникации и продажи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620688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Calibri"/>
                <a:cs typeface="Calibri"/>
              </a:rPr>
              <a:t>CRM </a:t>
            </a:r>
            <a:r>
              <a:rPr lang="ru-RU" sz="2800" b="1" dirty="0" smtClean="0">
                <a:latin typeface="Calibri"/>
                <a:cs typeface="Calibri"/>
              </a:rPr>
              <a:t>Битрикс24 объединяет все каналы</a:t>
            </a:r>
            <a:endParaRPr lang="ru-RU" sz="2800" dirty="0">
              <a:latin typeface="Calibri"/>
              <a:cs typeface="Calibri"/>
            </a:endParaRPr>
          </a:p>
        </p:txBody>
      </p: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8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азвание 1"/>
          <p:cNvSpPr txBox="1">
            <a:spLocks/>
          </p:cNvSpPr>
          <p:nvPr/>
        </p:nvSpPr>
        <p:spPr bwMode="auto">
          <a:xfrm>
            <a:off x="1219200" y="2438400"/>
            <a:ext cx="868680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ru-RU" sz="3200" b="1" dirty="0" smtClean="0">
                <a:solidFill>
                  <a:schemeClr val="tx1"/>
                </a:solidFill>
                <a:latin typeface="Calibri"/>
                <a:cs typeface="Calibri"/>
              </a:rPr>
              <a:t>Конверсия </a:t>
            </a:r>
          </a:p>
          <a:p>
            <a:pPr algn="l"/>
            <a:r>
              <a:rPr lang="ru-RU" sz="3200" b="0" dirty="0" smtClean="0">
                <a:solidFill>
                  <a:schemeClr val="tx1"/>
                </a:solidFill>
                <a:latin typeface="Calibri"/>
                <a:cs typeface="Calibri"/>
              </a:rPr>
              <a:t>ключевой показатель</a:t>
            </a:r>
          </a:p>
          <a:p>
            <a:pPr algn="l"/>
            <a:r>
              <a:rPr lang="ru-RU" sz="3200" b="0" dirty="0">
                <a:solidFill>
                  <a:schemeClr val="tx1"/>
                </a:solidFill>
                <a:latin typeface="Calibri"/>
                <a:cs typeface="Calibri"/>
              </a:rPr>
              <a:t>п</a:t>
            </a:r>
            <a:r>
              <a:rPr lang="ru-RU" sz="3200" b="0" dirty="0" smtClean="0">
                <a:solidFill>
                  <a:schemeClr val="tx1"/>
                </a:solidFill>
                <a:latin typeface="Calibri"/>
                <a:cs typeface="Calibri"/>
              </a:rPr>
              <a:t>рибыльности и конкурентоспособности</a:t>
            </a:r>
          </a:p>
        </p:txBody>
      </p:sp>
      <p:sp>
        <p:nvSpPr>
          <p:cNvPr id="2" name="Двойные фигурные скобки 1"/>
          <p:cNvSpPr/>
          <p:nvPr/>
        </p:nvSpPr>
        <p:spPr bwMode="auto">
          <a:xfrm>
            <a:off x="833549" y="2819400"/>
            <a:ext cx="7933394" cy="1295400"/>
          </a:xfrm>
          <a:prstGeom prst="bracePair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Picture 2" descr="C:\Users\filippov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3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trix final_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970" y="857251"/>
            <a:ext cx="9150351" cy="514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0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13537" y="476672"/>
            <a:ext cx="8794090" cy="1388583"/>
          </a:xfrm>
          <a:prstGeom prst="rect">
            <a:avLst/>
          </a:prstGeom>
          <a:solidFill>
            <a:schemeClr val="bg1"/>
          </a:solidFill>
        </p:spPr>
        <p:txBody>
          <a:bodyPr wrap="square" lIns="74421" tIns="37210" rIns="74421" bIns="37210">
            <a:spAutoFit/>
          </a:bodyPr>
          <a:lstStyle/>
          <a:p>
            <a:pPr algn="ctr" defTabSz="557830">
              <a:lnSpc>
                <a:spcPct val="150000"/>
              </a:lnSpc>
              <a:buClr>
                <a:prstClr val="white"/>
              </a:buClr>
            </a:pPr>
            <a:r>
              <a:rPr lang="ru-RU" sz="3000" b="1" dirty="0">
                <a:solidFill>
                  <a:srgbClr val="000000"/>
                </a:solidFill>
                <a:ea typeface="Calibri"/>
                <a:cs typeface="Calibri"/>
              </a:rPr>
              <a:t>Любой внешний источник </a:t>
            </a:r>
            <a:endParaRPr lang="ru-RU" sz="3000" b="1" dirty="0" smtClean="0">
              <a:solidFill>
                <a:srgbClr val="000000"/>
              </a:solidFill>
              <a:ea typeface="Calibri"/>
              <a:cs typeface="Calibri"/>
            </a:endParaRPr>
          </a:p>
          <a:p>
            <a:pPr algn="ctr" defTabSz="557830">
              <a:lnSpc>
                <a:spcPct val="150000"/>
              </a:lnSpc>
              <a:buClr>
                <a:prstClr val="white"/>
              </a:buClr>
            </a:pPr>
            <a:r>
              <a:rPr lang="ru-RU" sz="3000" b="1" dirty="0" smtClean="0">
                <a:solidFill>
                  <a:srgbClr val="000000"/>
                </a:solidFill>
                <a:ea typeface="Calibri"/>
                <a:cs typeface="Calibri"/>
              </a:rPr>
              <a:t>– </a:t>
            </a:r>
            <a:r>
              <a:rPr lang="ru-RU" sz="3000" b="1" dirty="0">
                <a:solidFill>
                  <a:srgbClr val="000000"/>
                </a:solidFill>
                <a:ea typeface="Calibri"/>
                <a:cs typeface="Calibri"/>
              </a:rPr>
              <a:t>канал для вашей </a:t>
            </a:r>
            <a:r>
              <a:rPr lang="en-US" sz="3000" b="1" dirty="0">
                <a:solidFill>
                  <a:srgbClr val="000000"/>
                </a:solidFill>
                <a:ea typeface="Calibri"/>
                <a:cs typeface="Calibri"/>
              </a:rPr>
              <a:t>CRM</a:t>
            </a:r>
            <a:endParaRPr lang="ru-RU" sz="3000" b="1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5767" y="2057400"/>
            <a:ext cx="4544016" cy="297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9308">
              <a:spcBef>
                <a:spcPts val="291"/>
              </a:spcBef>
              <a:buClr>
                <a:srgbClr val="00A8EA"/>
              </a:buClr>
            </a:pPr>
            <a:endParaRPr lang="ru-RU" dirty="0"/>
          </a:p>
          <a:p>
            <a:pPr marL="392425" indent="-133117">
              <a:spcBef>
                <a:spcPts val="291"/>
              </a:spcBef>
              <a:buClr>
                <a:srgbClr val="00A8EA"/>
              </a:buClr>
              <a:buFont typeface="Arial" charset="0"/>
              <a:buChar char="•"/>
            </a:pPr>
            <a:r>
              <a:rPr lang="en-US" dirty="0"/>
              <a:t>Rest API </a:t>
            </a:r>
            <a:r>
              <a:rPr lang="ru-RU" dirty="0"/>
              <a:t>универсальный коннектор, который позволит выгрузить данные из любой внешней системы </a:t>
            </a:r>
            <a:br>
              <a:rPr lang="ru-RU" dirty="0"/>
            </a:br>
            <a:endParaRPr lang="ru-RU" dirty="0"/>
          </a:p>
          <a:p>
            <a:pPr marL="392425" indent="-133117">
              <a:spcBef>
                <a:spcPts val="291"/>
              </a:spcBef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Произвольный тип дела, подходящий конкретно под ваш бизнес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  <a:p>
            <a:pPr marL="392425" indent="-133117">
              <a:spcBef>
                <a:spcPts val="291"/>
              </a:spcBef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Статистика по всем каналам, включая ваши собственные</a:t>
            </a: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528" y="1988840"/>
            <a:ext cx="3575814" cy="2329026"/>
          </a:xfrm>
          <a:prstGeom prst="rect">
            <a:avLst/>
          </a:prstGeom>
          <a:effectLst/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1" t="-615" r="8113" b="615"/>
          <a:stretch/>
        </p:blipFill>
        <p:spPr>
          <a:xfrm>
            <a:off x="1025315" y="2212506"/>
            <a:ext cx="1693812" cy="1693812"/>
          </a:xfrm>
          <a:prstGeom prst="ellipse">
            <a:avLst/>
          </a:prstGeom>
        </p:spPr>
      </p:pic>
      <p:pic>
        <p:nvPicPr>
          <p:cNvPr id="9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5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635896" y="190478"/>
            <a:ext cx="5351567" cy="737508"/>
          </a:xfrm>
          <a:prstGeom prst="rect">
            <a:avLst/>
          </a:prstGeom>
          <a:solidFill>
            <a:schemeClr val="bg1"/>
          </a:solidFill>
        </p:spPr>
        <p:txBody>
          <a:bodyPr wrap="square" lIns="74421" tIns="37210" rIns="74421" bIns="37210">
            <a:spAutoFit/>
          </a:bodyPr>
          <a:lstStyle/>
          <a:p>
            <a:pPr defTabSz="557830">
              <a:lnSpc>
                <a:spcPct val="150000"/>
              </a:lnSpc>
              <a:buClr>
                <a:prstClr val="white"/>
              </a:buClr>
            </a:pPr>
            <a:r>
              <a:rPr lang="ru-RU" sz="3200" b="1" dirty="0">
                <a:solidFill>
                  <a:srgbClr val="000000"/>
                </a:solidFill>
                <a:ea typeface="Calibri"/>
                <a:cs typeface="Calibri"/>
              </a:rPr>
              <a:t>Кто он – ваш клиент?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1484784"/>
            <a:ext cx="4321527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8503" indent="-13850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Сводная информация обо всех клиентах в вашей </a:t>
            </a:r>
            <a:r>
              <a:rPr lang="en-US" dirty="0"/>
              <a:t>CRM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138503" indent="-13850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 Портрет каждого контакта и каждой компании</a:t>
            </a:r>
            <a:br>
              <a:rPr lang="ru-RU" dirty="0"/>
            </a:br>
            <a:endParaRPr lang="ru-RU" dirty="0"/>
          </a:p>
          <a:p>
            <a:pPr marL="138503" indent="-13850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Получение всей необходимой информации по клиенту – на одной странице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3347864" cy="7020849"/>
          </a:xfrm>
          <a:prstGeom prst="rect">
            <a:avLst/>
          </a:prstGeom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5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122" y="1069928"/>
            <a:ext cx="7443927" cy="674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Какую нагрузку создает клиент на компанию и стоит ли работа с клиентом затраченных ресурсов? </a:t>
            </a:r>
          </a:p>
          <a:p>
            <a:endParaRPr lang="ru-RU" sz="582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3501008"/>
            <a:ext cx="501259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8503" indent="-13850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Система автоматически рассчитывает среднее количество дел на одну сделку по клиенту </a:t>
            </a:r>
          </a:p>
          <a:p>
            <a:pPr marL="138503" indent="-13850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Вычисляет нагрузку конкретного клиента и показывает информацию на шкале</a:t>
            </a:r>
          </a:p>
          <a:p>
            <a:pPr marL="138503" indent="-138503"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  <a:buFont typeface="Arial" charset="0"/>
              <a:buChar char="•"/>
            </a:pPr>
            <a:r>
              <a:rPr lang="ru-RU" dirty="0"/>
              <a:t>Вы можете задать свое значение максимально-желаемой нагрузки 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88" y="2062959"/>
            <a:ext cx="8738712" cy="117303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4122" y="329874"/>
            <a:ext cx="7655823" cy="737508"/>
          </a:xfrm>
          <a:prstGeom prst="rect">
            <a:avLst/>
          </a:prstGeom>
          <a:solidFill>
            <a:schemeClr val="bg1"/>
          </a:solidFill>
        </p:spPr>
        <p:txBody>
          <a:bodyPr wrap="square" lIns="74421" tIns="37210" rIns="74421" bIns="37210">
            <a:spAutoFit/>
          </a:bodyPr>
          <a:lstStyle/>
          <a:p>
            <a:pPr algn="ctr" defTabSz="557830">
              <a:lnSpc>
                <a:spcPct val="150000"/>
              </a:lnSpc>
              <a:buClr>
                <a:prstClr val="white"/>
              </a:buClr>
            </a:pPr>
            <a:r>
              <a:rPr lang="ru-RU" sz="3200" dirty="0" smtClean="0">
                <a:solidFill>
                  <a:srgbClr val="000000"/>
                </a:solidFill>
                <a:ea typeface="Calibri"/>
                <a:cs typeface="Calibri"/>
              </a:rPr>
              <a:t>Коммуникационная нагрузка</a:t>
            </a:r>
            <a:endParaRPr lang="ru-RU" sz="320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1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filippov\Desktop\Untitled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184" y="6021288"/>
            <a:ext cx="1676400" cy="32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-468560" y="620688"/>
            <a:ext cx="4615302" cy="2937649"/>
            <a:chOff x="395536" y="1772816"/>
            <a:chExt cx="4615302" cy="2937649"/>
          </a:xfrm>
        </p:grpSpPr>
        <p:pic>
          <p:nvPicPr>
            <p:cNvPr id="6" name="Рисунок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387"/>
            <a:stretch/>
          </p:blipFill>
          <p:spPr>
            <a:xfrm>
              <a:off x="395536" y="1772816"/>
              <a:ext cx="4615302" cy="2937649"/>
            </a:xfrm>
            <a:prstGeom prst="rect">
              <a:avLst/>
            </a:prstGeom>
          </p:spPr>
        </p:pic>
        <p:pic>
          <p:nvPicPr>
            <p:cNvPr id="10" name="Изображение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0" t="1097" r="28367" b="2171"/>
            <a:stretch/>
          </p:blipFill>
          <p:spPr>
            <a:xfrm>
              <a:off x="1645654" y="2276872"/>
              <a:ext cx="2115066" cy="2118290"/>
            </a:xfrm>
            <a:prstGeom prst="ellipse">
              <a:avLst/>
            </a:prstGeom>
          </p:spPr>
        </p:pic>
      </p:grpSp>
      <p:sp>
        <p:nvSpPr>
          <p:cNvPr id="15" name="Прямоугольник 14"/>
          <p:cNvSpPr/>
          <p:nvPr/>
        </p:nvSpPr>
        <p:spPr>
          <a:xfrm>
            <a:off x="3203848" y="2116344"/>
            <a:ext cx="5012598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</a:pPr>
            <a:endParaRPr lang="ru-RU" dirty="0" smtClean="0"/>
          </a:p>
          <a:p>
            <a:pPr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</a:pPr>
            <a:r>
              <a:rPr lang="ru-RU" dirty="0" smtClean="0"/>
              <a:t>Ключ к лояльности клиентов – ваше внимание, быстрое, персональное и релевантное запросам и потребностям.</a:t>
            </a:r>
          </a:p>
          <a:p>
            <a:pPr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</a:pPr>
            <a:endParaRPr lang="ru-RU" dirty="0"/>
          </a:p>
          <a:p>
            <a:pPr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</a:pPr>
            <a:r>
              <a:rPr lang="en-US" dirty="0" smtClean="0"/>
              <a:t>CRM </a:t>
            </a:r>
            <a:r>
              <a:rPr lang="ru-RU" dirty="0" smtClean="0"/>
              <a:t>Битрикс24 направляет работу менеджера, устраняет человеческий фактор – забывчивость, лень. Контролирует.</a:t>
            </a:r>
          </a:p>
          <a:p>
            <a:pPr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</a:pPr>
            <a:endParaRPr lang="ru-RU" dirty="0"/>
          </a:p>
          <a:p>
            <a:pPr>
              <a:spcBef>
                <a:spcPts val="291"/>
              </a:spcBef>
              <a:spcAft>
                <a:spcPts val="291"/>
              </a:spcAft>
              <a:buClr>
                <a:srgbClr val="00A8EA"/>
              </a:buClr>
            </a:pPr>
            <a:r>
              <a:rPr lang="ru-RU" dirty="0" smtClean="0"/>
              <a:t>Станьте </a:t>
            </a:r>
            <a:r>
              <a:rPr lang="ru-RU" dirty="0" err="1" smtClean="0"/>
              <a:t>соврменной</a:t>
            </a:r>
            <a:r>
              <a:rPr lang="ru-RU" dirty="0" smtClean="0"/>
              <a:t> </a:t>
            </a:r>
            <a:r>
              <a:rPr lang="ru-RU" dirty="0" err="1" smtClean="0"/>
              <a:t>клиентоориентироанной</a:t>
            </a:r>
            <a:r>
              <a:rPr lang="ru-RU" dirty="0" smtClean="0"/>
              <a:t> компанией!</a:t>
            </a:r>
            <a:endParaRPr lang="ru-RU" dirty="0"/>
          </a:p>
        </p:txBody>
      </p:sp>
      <p:pic>
        <p:nvPicPr>
          <p:cNvPr id="8" name="Picture 2" descr="C:\Users\filippov\Desktop\Untitled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97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Изображение 9" descr="Photogenica_VMP2293097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t="16686" r="8115"/>
          <a:stretch/>
        </p:blipFill>
        <p:spPr>
          <a:xfrm>
            <a:off x="-22449" y="-3188"/>
            <a:ext cx="9166449" cy="6874836"/>
          </a:xfrm>
          <a:prstGeom prst="rect">
            <a:avLst/>
          </a:prstGeom>
        </p:spPr>
      </p:pic>
      <p:pic>
        <p:nvPicPr>
          <p:cNvPr id="13" name="Изображение 1" descr="Снимок экрана 2014-03-13 в 22.18.1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" t="6403" r="309" b="7169"/>
          <a:stretch/>
        </p:blipFill>
        <p:spPr>
          <a:xfrm>
            <a:off x="1687917" y="3076480"/>
            <a:ext cx="5745715" cy="671368"/>
          </a:xfrm>
          <a:prstGeom prst="roundRect">
            <a:avLst>
              <a:gd name="adj" fmla="val 8704"/>
            </a:avLst>
          </a:prstGeom>
        </p:spPr>
      </p:pic>
      <p:sp>
        <p:nvSpPr>
          <p:cNvPr id="3" name="Прямоугольник 2"/>
          <p:cNvSpPr/>
          <p:nvPr/>
        </p:nvSpPr>
        <p:spPr>
          <a:xfrm>
            <a:off x="1895430" y="3194094"/>
            <a:ext cx="1770349" cy="4361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08836" y="3125701"/>
            <a:ext cx="2889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www.bitrix24.ru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698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/>
          <p:cNvSpPr/>
          <p:nvPr/>
        </p:nvSpPr>
        <p:spPr>
          <a:xfrm>
            <a:off x="0" y="-27384"/>
            <a:ext cx="9142560" cy="6885384"/>
          </a:xfrm>
          <a:prstGeom prst="rect">
            <a:avLst/>
          </a:prstGeom>
          <a:gradFill>
            <a:gsLst>
              <a:gs pos="0">
                <a:srgbClr val="00CCFF"/>
              </a:gs>
              <a:gs pos="100000">
                <a:srgbClr val="83CAFF"/>
              </a:gs>
            </a:gsLst>
            <a:lin ang="0"/>
          </a:gra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" name="Picture 2" descr="C:\Users\filippov\Desktop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861236"/>
            <a:ext cx="686848" cy="41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3"/>
          <a:stretch/>
        </p:blipFill>
        <p:spPr>
          <a:xfrm>
            <a:off x="3168000" y="1247400"/>
            <a:ext cx="2650320" cy="839520"/>
          </a:xfrm>
          <a:prstGeom prst="rect">
            <a:avLst/>
          </a:prstGeom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571500" y="2654774"/>
            <a:ext cx="8001000" cy="168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Санкт-Петербург,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Софийская д.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  оф.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626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+7 (812) 424-32-77</a:t>
            </a: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info@kosas.ru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566886" y="4869160"/>
            <a:ext cx="1981200" cy="0"/>
          </a:xfrm>
          <a:prstGeom prst="line">
            <a:avLst/>
          </a:prstGeom>
          <a:ln w="12700">
            <a:solidFill>
              <a:srgbClr val="FFA1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15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57200" y="95875"/>
            <a:ext cx="6776583" cy="1102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ru-RU" sz="3200" b="1" dirty="0" smtClean="0">
                <a:latin typeface="Calibri"/>
                <a:ea typeface="Calibri"/>
                <a:cs typeface="Calibri"/>
              </a:rPr>
              <a:t>Конверсия на пальцах</a:t>
            </a:r>
            <a:endParaRPr lang="ru-RU" sz="32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9193"/>
            <a:ext cx="9144000" cy="5143500"/>
          </a:xfrm>
          <a:prstGeom prst="rect">
            <a:avLst/>
          </a:prstGeom>
        </p:spPr>
      </p:pic>
      <p:pic>
        <p:nvPicPr>
          <p:cNvPr id="6" name="Picture 2" descr="C:\Users\filippov\Desktop\Untitled-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9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libri"/>
                <a:cs typeface="Calibri"/>
              </a:rPr>
              <a:t>Сохранять входящие заявки из всех источников!</a:t>
            </a:r>
          </a:p>
          <a:p>
            <a:endParaRPr lang="ru-RU" sz="2800" dirty="0">
              <a:latin typeface="Calibri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508888"/>
            <a:ext cx="57606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cs typeface="Calibri"/>
              </a:rPr>
              <a:t>Упростить процессы коммуникации с клиентами</a:t>
            </a:r>
          </a:p>
          <a:p>
            <a:endParaRPr lang="ru-RU" dirty="0">
              <a:cs typeface="Calibri"/>
            </a:endParaRPr>
          </a:p>
          <a:p>
            <a:r>
              <a:rPr lang="ru-RU" dirty="0">
                <a:cs typeface="Calibri"/>
              </a:rPr>
              <a:t>Упростить ввод и получение информации о </a:t>
            </a:r>
            <a:r>
              <a:rPr lang="ru-RU" dirty="0" err="1">
                <a:cs typeface="Calibri"/>
              </a:rPr>
              <a:t>лидах</a:t>
            </a:r>
            <a:r>
              <a:rPr lang="ru-RU" dirty="0">
                <a:cs typeface="Calibri"/>
              </a:rPr>
              <a:t> и клиентах</a:t>
            </a:r>
          </a:p>
          <a:p>
            <a:endParaRPr lang="ru-RU" dirty="0">
              <a:cs typeface="Calibri"/>
            </a:endParaRPr>
          </a:p>
          <a:p>
            <a:r>
              <a:rPr lang="ru-RU" dirty="0">
                <a:cs typeface="Calibri"/>
              </a:rPr>
              <a:t>Убыстрить процедуру оплаты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3024336" cy="2181187"/>
          </a:xfrm>
          <a:prstGeom prst="rect">
            <a:avLst/>
          </a:prstGeom>
        </p:spPr>
      </p:pic>
      <p:pic>
        <p:nvPicPr>
          <p:cNvPr id="7" name="Picture 2" descr="C:\Users\filippov\Desktop\Untitled-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165304"/>
            <a:ext cx="1676400" cy="32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61758"/>
            <a:ext cx="1679449" cy="5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7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одуль Планирование и бюджетирование для ББУ">
  <a:themeElements>
    <a:clrScheme name="Модуль Планирование и бюджетирование для ББУ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Модуль Планирование и бюджетирование для ББУ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Модуль Планирование и бюджетирование для ББУ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одуль Планирование и бюджетирование для ББУ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16675</TotalTime>
  <Words>2109</Words>
  <Application>Microsoft Office PowerPoint</Application>
  <PresentationFormat>Экран (4:3)</PresentationFormat>
  <Paragraphs>409</Paragraphs>
  <Slides>76</Slides>
  <Notes>20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76</vt:i4>
      </vt:variant>
    </vt:vector>
  </HeadingPairs>
  <TitlesOfParts>
    <vt:vector size="84" baseType="lpstr">
      <vt:lpstr>Arial</vt:lpstr>
      <vt:lpstr>Arial Black</vt:lpstr>
      <vt:lpstr>Arial Unicode MS</vt:lpstr>
      <vt:lpstr>Calibri</vt:lpstr>
      <vt:lpstr>Times New Roman</vt:lpstr>
      <vt:lpstr>Wingdings</vt:lpstr>
      <vt:lpstr>Тема1</vt:lpstr>
      <vt:lpstr>Модуль Планирование и бюджетирование для ББУ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Решения для государственных организаций</dc:title>
  <dc:creator>goover</dc:creator>
  <cp:lastModifiedBy>Dmitrii Kuchin</cp:lastModifiedBy>
  <cp:revision>799</cp:revision>
  <dcterms:created xsi:type="dcterms:W3CDTF">2010-07-29T09:25:57Z</dcterms:created>
  <dcterms:modified xsi:type="dcterms:W3CDTF">2017-04-17T11:06:23Z</dcterms:modified>
</cp:coreProperties>
</file>