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theme/theme7.xml" ContentType="application/vnd.openxmlformats-officedocument.theme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theme/theme8.xml" ContentType="application/vnd.openxmlformats-officedocument.theme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theme/theme9.xml" ContentType="application/vnd.openxmlformats-officedocument.theme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theme/theme10.xml" ContentType="application/vnd.openxmlformats-officedocument.theme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theme/theme11.xml" ContentType="application/vnd.openxmlformats-officedocument.theme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theme/theme12.xml" ContentType="application/vnd.openxmlformats-officedocument.theme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theme/theme13.xml" ContentType="application/vnd.openxmlformats-officedocument.theme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theme/theme14.xml" ContentType="application/vnd.openxmlformats-officedocument.theme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theme/theme15.xml" ContentType="application/vnd.openxmlformats-officedocument.theme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theme/theme16.xml" ContentType="application/vnd.openxmlformats-officedocument.theme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theme/theme17.xml" ContentType="application/vnd.openxmlformats-officedocument.theme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theme/theme18.xml" ContentType="application/vnd.openxmlformats-officedocument.theme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theme/theme19.xml" ContentType="application/vnd.openxmlformats-officedocument.theme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theme/theme20.xml" ContentType="application/vnd.openxmlformats-officedocument.theme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theme/theme21.xml" ContentType="application/vnd.openxmlformats-officedocument.theme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theme/theme22.xml" ContentType="application/vnd.openxmlformats-officedocument.theme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48.xml" ContentType="application/vnd.openxmlformats-officedocument.presentationml.slideLayout+xml"/>
  <Override PartName="/ppt/slideLayouts/slideLayout249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252.xml" ContentType="application/vnd.openxmlformats-officedocument.presentationml.slideLayout+xml"/>
  <Override PartName="/ppt/slideLayouts/slideLayout253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55.xml" ContentType="application/vnd.openxmlformats-officedocument.presentationml.slideLayout+xml"/>
  <Override PartName="/ppt/slideLayouts/slideLayout256.xml" ContentType="application/vnd.openxmlformats-officedocument.presentationml.slideLayout+xml"/>
  <Override PartName="/ppt/theme/theme23.xml" ContentType="application/vnd.openxmlformats-officedocument.theme+xml"/>
  <Override PartName="/ppt/theme/theme2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  <p:sldMasterId id="2147483697" r:id="rId4"/>
    <p:sldMasterId id="2147483709" r:id="rId5"/>
    <p:sldMasterId id="2147483721" r:id="rId6"/>
    <p:sldMasterId id="2147483733" r:id="rId7"/>
    <p:sldMasterId id="2147483747" r:id="rId8"/>
    <p:sldMasterId id="2147483759" r:id="rId9"/>
    <p:sldMasterId id="2147483771" r:id="rId10"/>
    <p:sldMasterId id="2147483783" r:id="rId11"/>
    <p:sldMasterId id="2147483795" r:id="rId12"/>
    <p:sldMasterId id="2147483807" r:id="rId13"/>
    <p:sldMasterId id="2147483819" r:id="rId14"/>
    <p:sldMasterId id="2147483831" r:id="rId15"/>
    <p:sldMasterId id="2147483843" r:id="rId16"/>
    <p:sldMasterId id="2147483855" r:id="rId17"/>
    <p:sldMasterId id="2147483867" r:id="rId18"/>
    <p:sldMasterId id="2147483879" r:id="rId19"/>
    <p:sldMasterId id="2147483891" r:id="rId20"/>
    <p:sldMasterId id="2147483903" r:id="rId21"/>
    <p:sldMasterId id="2147483915" r:id="rId22"/>
    <p:sldMasterId id="2147483927" r:id="rId23"/>
  </p:sldMasterIdLst>
  <p:notesMasterIdLst>
    <p:notesMasterId r:id="rId131"/>
  </p:notesMasterIdLst>
  <p:sldIdLst>
    <p:sldId id="256" r:id="rId24"/>
    <p:sldId id="257" r:id="rId25"/>
    <p:sldId id="259" r:id="rId26"/>
    <p:sldId id="258" r:id="rId27"/>
    <p:sldId id="260" r:id="rId28"/>
    <p:sldId id="261" r:id="rId29"/>
    <p:sldId id="262" r:id="rId30"/>
    <p:sldId id="263" r:id="rId31"/>
    <p:sldId id="264" r:id="rId32"/>
    <p:sldId id="265" r:id="rId33"/>
    <p:sldId id="266" r:id="rId34"/>
    <p:sldId id="268" r:id="rId35"/>
    <p:sldId id="269" r:id="rId36"/>
    <p:sldId id="270" r:id="rId37"/>
    <p:sldId id="272" r:id="rId38"/>
    <p:sldId id="273" r:id="rId39"/>
    <p:sldId id="274" r:id="rId40"/>
    <p:sldId id="275" r:id="rId41"/>
    <p:sldId id="276" r:id="rId42"/>
    <p:sldId id="277" r:id="rId43"/>
    <p:sldId id="278" r:id="rId44"/>
    <p:sldId id="279" r:id="rId45"/>
    <p:sldId id="280" r:id="rId46"/>
    <p:sldId id="281" r:id="rId47"/>
    <p:sldId id="282" r:id="rId48"/>
    <p:sldId id="388" r:id="rId49"/>
    <p:sldId id="285" r:id="rId50"/>
    <p:sldId id="287" r:id="rId51"/>
    <p:sldId id="288" r:id="rId52"/>
    <p:sldId id="289" r:id="rId53"/>
    <p:sldId id="290" r:id="rId54"/>
    <p:sldId id="291" r:id="rId55"/>
    <p:sldId id="292" r:id="rId56"/>
    <p:sldId id="293" r:id="rId57"/>
    <p:sldId id="295" r:id="rId58"/>
    <p:sldId id="296" r:id="rId59"/>
    <p:sldId id="297" r:id="rId60"/>
    <p:sldId id="389" r:id="rId61"/>
    <p:sldId id="298" r:id="rId62"/>
    <p:sldId id="300" r:id="rId63"/>
    <p:sldId id="301" r:id="rId64"/>
    <p:sldId id="302" r:id="rId65"/>
    <p:sldId id="303" r:id="rId66"/>
    <p:sldId id="372" r:id="rId67"/>
    <p:sldId id="305" r:id="rId68"/>
    <p:sldId id="306" r:id="rId69"/>
    <p:sldId id="308" r:id="rId70"/>
    <p:sldId id="309" r:id="rId71"/>
    <p:sldId id="307" r:id="rId72"/>
    <p:sldId id="310" r:id="rId73"/>
    <p:sldId id="311" r:id="rId74"/>
    <p:sldId id="314" r:id="rId75"/>
    <p:sldId id="317" r:id="rId76"/>
    <p:sldId id="318" r:id="rId77"/>
    <p:sldId id="319" r:id="rId78"/>
    <p:sldId id="321" r:id="rId79"/>
    <p:sldId id="322" r:id="rId80"/>
    <p:sldId id="387" r:id="rId81"/>
    <p:sldId id="323" r:id="rId82"/>
    <p:sldId id="324" r:id="rId83"/>
    <p:sldId id="326" r:id="rId84"/>
    <p:sldId id="328" r:id="rId85"/>
    <p:sldId id="330" r:id="rId86"/>
    <p:sldId id="380" r:id="rId87"/>
    <p:sldId id="331" r:id="rId88"/>
    <p:sldId id="332" r:id="rId89"/>
    <p:sldId id="333" r:id="rId90"/>
    <p:sldId id="334" r:id="rId91"/>
    <p:sldId id="335" r:id="rId92"/>
    <p:sldId id="336" r:id="rId93"/>
    <p:sldId id="373" r:id="rId94"/>
    <p:sldId id="375" r:id="rId95"/>
    <p:sldId id="376" r:id="rId96"/>
    <p:sldId id="377" r:id="rId97"/>
    <p:sldId id="378" r:id="rId98"/>
    <p:sldId id="379" r:id="rId99"/>
    <p:sldId id="381" r:id="rId100"/>
    <p:sldId id="382" r:id="rId101"/>
    <p:sldId id="383" r:id="rId102"/>
    <p:sldId id="384" r:id="rId103"/>
    <p:sldId id="386" r:id="rId104"/>
    <p:sldId id="339" r:id="rId105"/>
    <p:sldId id="340" r:id="rId106"/>
    <p:sldId id="341" r:id="rId107"/>
    <p:sldId id="342" r:id="rId108"/>
    <p:sldId id="343" r:id="rId109"/>
    <p:sldId id="344" r:id="rId110"/>
    <p:sldId id="346" r:id="rId111"/>
    <p:sldId id="347" r:id="rId112"/>
    <p:sldId id="348" r:id="rId113"/>
    <p:sldId id="351" r:id="rId114"/>
    <p:sldId id="352" r:id="rId115"/>
    <p:sldId id="353" r:id="rId116"/>
    <p:sldId id="354" r:id="rId117"/>
    <p:sldId id="355" r:id="rId118"/>
    <p:sldId id="357" r:id="rId119"/>
    <p:sldId id="358" r:id="rId120"/>
    <p:sldId id="360" r:id="rId121"/>
    <p:sldId id="361" r:id="rId122"/>
    <p:sldId id="362" r:id="rId123"/>
    <p:sldId id="364" r:id="rId124"/>
    <p:sldId id="365" r:id="rId125"/>
    <p:sldId id="366" r:id="rId126"/>
    <p:sldId id="367" r:id="rId127"/>
    <p:sldId id="368" r:id="rId128"/>
    <p:sldId id="369" r:id="rId129"/>
    <p:sldId id="370" r:id="rId130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430" autoAdjust="0"/>
    <p:restoredTop sz="65302" autoAdjust="0"/>
  </p:normalViewPr>
  <p:slideViewPr>
    <p:cSldViewPr>
      <p:cViewPr varScale="1">
        <p:scale>
          <a:sx n="75" d="100"/>
          <a:sy n="75" d="100"/>
        </p:scale>
        <p:origin x="1242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94.xml"/><Relationship Id="rId21" Type="http://schemas.openxmlformats.org/officeDocument/2006/relationships/slideMaster" Target="slideMasters/slideMaster21.xml"/><Relationship Id="rId42" Type="http://schemas.openxmlformats.org/officeDocument/2006/relationships/slide" Target="slides/slide19.xml"/><Relationship Id="rId63" Type="http://schemas.openxmlformats.org/officeDocument/2006/relationships/slide" Target="slides/slide40.xml"/><Relationship Id="rId84" Type="http://schemas.openxmlformats.org/officeDocument/2006/relationships/slide" Target="slides/slide61.xml"/><Relationship Id="rId16" Type="http://schemas.openxmlformats.org/officeDocument/2006/relationships/slideMaster" Target="slideMasters/slideMaster16.xml"/><Relationship Id="rId107" Type="http://schemas.openxmlformats.org/officeDocument/2006/relationships/slide" Target="slides/slide84.xml"/><Relationship Id="rId11" Type="http://schemas.openxmlformats.org/officeDocument/2006/relationships/slideMaster" Target="slideMasters/slideMaster1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74" Type="http://schemas.openxmlformats.org/officeDocument/2006/relationships/slide" Target="slides/slide51.xml"/><Relationship Id="rId79" Type="http://schemas.openxmlformats.org/officeDocument/2006/relationships/slide" Target="slides/slide56.xml"/><Relationship Id="rId102" Type="http://schemas.openxmlformats.org/officeDocument/2006/relationships/slide" Target="slides/slide79.xml"/><Relationship Id="rId123" Type="http://schemas.openxmlformats.org/officeDocument/2006/relationships/slide" Target="slides/slide100.xml"/><Relationship Id="rId128" Type="http://schemas.openxmlformats.org/officeDocument/2006/relationships/slide" Target="slides/slide105.xml"/><Relationship Id="rId5" Type="http://schemas.openxmlformats.org/officeDocument/2006/relationships/slideMaster" Target="slideMasters/slideMaster5.xml"/><Relationship Id="rId90" Type="http://schemas.openxmlformats.org/officeDocument/2006/relationships/slide" Target="slides/slide67.xml"/><Relationship Id="rId95" Type="http://schemas.openxmlformats.org/officeDocument/2006/relationships/slide" Target="slides/slide72.xml"/><Relationship Id="rId22" Type="http://schemas.openxmlformats.org/officeDocument/2006/relationships/slideMaster" Target="slideMasters/slideMaster22.xml"/><Relationship Id="rId27" Type="http://schemas.openxmlformats.org/officeDocument/2006/relationships/slide" Target="slides/slide4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64" Type="http://schemas.openxmlformats.org/officeDocument/2006/relationships/slide" Target="slides/slide41.xml"/><Relationship Id="rId69" Type="http://schemas.openxmlformats.org/officeDocument/2006/relationships/slide" Target="slides/slide46.xml"/><Relationship Id="rId113" Type="http://schemas.openxmlformats.org/officeDocument/2006/relationships/slide" Target="slides/slide90.xml"/><Relationship Id="rId118" Type="http://schemas.openxmlformats.org/officeDocument/2006/relationships/slide" Target="slides/slide95.xml"/><Relationship Id="rId134" Type="http://schemas.openxmlformats.org/officeDocument/2006/relationships/theme" Target="theme/theme1.xml"/><Relationship Id="rId80" Type="http://schemas.openxmlformats.org/officeDocument/2006/relationships/slide" Target="slides/slide57.xml"/><Relationship Id="rId85" Type="http://schemas.openxmlformats.org/officeDocument/2006/relationships/slide" Target="slides/slide62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59" Type="http://schemas.openxmlformats.org/officeDocument/2006/relationships/slide" Target="slides/slide36.xml"/><Relationship Id="rId103" Type="http://schemas.openxmlformats.org/officeDocument/2006/relationships/slide" Target="slides/slide80.xml"/><Relationship Id="rId108" Type="http://schemas.openxmlformats.org/officeDocument/2006/relationships/slide" Target="slides/slide85.xml"/><Relationship Id="rId124" Type="http://schemas.openxmlformats.org/officeDocument/2006/relationships/slide" Target="slides/slide101.xml"/><Relationship Id="rId129" Type="http://schemas.openxmlformats.org/officeDocument/2006/relationships/slide" Target="slides/slide106.xml"/><Relationship Id="rId54" Type="http://schemas.openxmlformats.org/officeDocument/2006/relationships/slide" Target="slides/slide31.xml"/><Relationship Id="rId70" Type="http://schemas.openxmlformats.org/officeDocument/2006/relationships/slide" Target="slides/slide47.xml"/><Relationship Id="rId75" Type="http://schemas.openxmlformats.org/officeDocument/2006/relationships/slide" Target="slides/slide52.xml"/><Relationship Id="rId91" Type="http://schemas.openxmlformats.org/officeDocument/2006/relationships/slide" Target="slides/slide68.xml"/><Relationship Id="rId96" Type="http://schemas.openxmlformats.org/officeDocument/2006/relationships/slide" Target="slides/slide7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23" Type="http://schemas.openxmlformats.org/officeDocument/2006/relationships/slideMaster" Target="slideMasters/slideMaster23.xml"/><Relationship Id="rId28" Type="http://schemas.openxmlformats.org/officeDocument/2006/relationships/slide" Target="slides/slide5.xml"/><Relationship Id="rId49" Type="http://schemas.openxmlformats.org/officeDocument/2006/relationships/slide" Target="slides/slide26.xml"/><Relationship Id="rId114" Type="http://schemas.openxmlformats.org/officeDocument/2006/relationships/slide" Target="slides/slide91.xml"/><Relationship Id="rId119" Type="http://schemas.openxmlformats.org/officeDocument/2006/relationships/slide" Target="slides/slide96.xml"/><Relationship Id="rId44" Type="http://schemas.openxmlformats.org/officeDocument/2006/relationships/slide" Target="slides/slide21.xml"/><Relationship Id="rId60" Type="http://schemas.openxmlformats.org/officeDocument/2006/relationships/slide" Target="slides/slide37.xml"/><Relationship Id="rId65" Type="http://schemas.openxmlformats.org/officeDocument/2006/relationships/slide" Target="slides/slide42.xml"/><Relationship Id="rId81" Type="http://schemas.openxmlformats.org/officeDocument/2006/relationships/slide" Target="slides/slide58.xml"/><Relationship Id="rId86" Type="http://schemas.openxmlformats.org/officeDocument/2006/relationships/slide" Target="slides/slide63.xml"/><Relationship Id="rId130" Type="http://schemas.openxmlformats.org/officeDocument/2006/relationships/slide" Target="slides/slide107.xml"/><Relationship Id="rId135" Type="http://schemas.openxmlformats.org/officeDocument/2006/relationships/tableStyles" Target="tableStyles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39" Type="http://schemas.openxmlformats.org/officeDocument/2006/relationships/slide" Target="slides/slide16.xml"/><Relationship Id="rId109" Type="http://schemas.openxmlformats.org/officeDocument/2006/relationships/slide" Target="slides/slide8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6" Type="http://schemas.openxmlformats.org/officeDocument/2006/relationships/slide" Target="slides/slide53.xml"/><Relationship Id="rId97" Type="http://schemas.openxmlformats.org/officeDocument/2006/relationships/slide" Target="slides/slide74.xml"/><Relationship Id="rId104" Type="http://schemas.openxmlformats.org/officeDocument/2006/relationships/slide" Target="slides/slide81.xml"/><Relationship Id="rId120" Type="http://schemas.openxmlformats.org/officeDocument/2006/relationships/slide" Target="slides/slide97.xml"/><Relationship Id="rId125" Type="http://schemas.openxmlformats.org/officeDocument/2006/relationships/slide" Target="slides/slide102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48.xml"/><Relationship Id="rId92" Type="http://schemas.openxmlformats.org/officeDocument/2006/relationships/slide" Target="slides/slide69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6.xml"/><Relationship Id="rId24" Type="http://schemas.openxmlformats.org/officeDocument/2006/relationships/slide" Target="slides/slide1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66" Type="http://schemas.openxmlformats.org/officeDocument/2006/relationships/slide" Target="slides/slide43.xml"/><Relationship Id="rId87" Type="http://schemas.openxmlformats.org/officeDocument/2006/relationships/slide" Target="slides/slide64.xml"/><Relationship Id="rId110" Type="http://schemas.openxmlformats.org/officeDocument/2006/relationships/slide" Target="slides/slide87.xml"/><Relationship Id="rId115" Type="http://schemas.openxmlformats.org/officeDocument/2006/relationships/slide" Target="slides/slide92.xml"/><Relationship Id="rId131" Type="http://schemas.openxmlformats.org/officeDocument/2006/relationships/notesMaster" Target="notesMasters/notesMaster1.xml"/><Relationship Id="rId61" Type="http://schemas.openxmlformats.org/officeDocument/2006/relationships/slide" Target="slides/slide38.xml"/><Relationship Id="rId82" Type="http://schemas.openxmlformats.org/officeDocument/2006/relationships/slide" Target="slides/slide59.xml"/><Relationship Id="rId19" Type="http://schemas.openxmlformats.org/officeDocument/2006/relationships/slideMaster" Target="slideMasters/slideMaster19.xml"/><Relationship Id="rId14" Type="http://schemas.openxmlformats.org/officeDocument/2006/relationships/slideMaster" Target="slideMasters/slideMaster1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56" Type="http://schemas.openxmlformats.org/officeDocument/2006/relationships/slide" Target="slides/slide33.xml"/><Relationship Id="rId77" Type="http://schemas.openxmlformats.org/officeDocument/2006/relationships/slide" Target="slides/slide54.xml"/><Relationship Id="rId100" Type="http://schemas.openxmlformats.org/officeDocument/2006/relationships/slide" Target="slides/slide77.xml"/><Relationship Id="rId105" Type="http://schemas.openxmlformats.org/officeDocument/2006/relationships/slide" Target="slides/slide82.xml"/><Relationship Id="rId126" Type="http://schemas.openxmlformats.org/officeDocument/2006/relationships/slide" Target="slides/slide103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28.xml"/><Relationship Id="rId72" Type="http://schemas.openxmlformats.org/officeDocument/2006/relationships/slide" Target="slides/slide49.xml"/><Relationship Id="rId93" Type="http://schemas.openxmlformats.org/officeDocument/2006/relationships/slide" Target="slides/slide70.xml"/><Relationship Id="rId98" Type="http://schemas.openxmlformats.org/officeDocument/2006/relationships/slide" Target="slides/slide75.xml"/><Relationship Id="rId121" Type="http://schemas.openxmlformats.org/officeDocument/2006/relationships/slide" Target="slides/slide98.xml"/><Relationship Id="rId3" Type="http://schemas.openxmlformats.org/officeDocument/2006/relationships/slideMaster" Target="slideMasters/slideMaster3.xml"/><Relationship Id="rId25" Type="http://schemas.openxmlformats.org/officeDocument/2006/relationships/slide" Target="slides/slide2.xml"/><Relationship Id="rId46" Type="http://schemas.openxmlformats.org/officeDocument/2006/relationships/slide" Target="slides/slide23.xml"/><Relationship Id="rId67" Type="http://schemas.openxmlformats.org/officeDocument/2006/relationships/slide" Target="slides/slide44.xml"/><Relationship Id="rId116" Type="http://schemas.openxmlformats.org/officeDocument/2006/relationships/slide" Target="slides/slide93.xml"/><Relationship Id="rId20" Type="http://schemas.openxmlformats.org/officeDocument/2006/relationships/slideMaster" Target="slideMasters/slideMaster20.xml"/><Relationship Id="rId41" Type="http://schemas.openxmlformats.org/officeDocument/2006/relationships/slide" Target="slides/slide18.xml"/><Relationship Id="rId62" Type="http://schemas.openxmlformats.org/officeDocument/2006/relationships/slide" Target="slides/slide39.xml"/><Relationship Id="rId83" Type="http://schemas.openxmlformats.org/officeDocument/2006/relationships/slide" Target="slides/slide60.xml"/><Relationship Id="rId88" Type="http://schemas.openxmlformats.org/officeDocument/2006/relationships/slide" Target="slides/slide65.xml"/><Relationship Id="rId111" Type="http://schemas.openxmlformats.org/officeDocument/2006/relationships/slide" Target="slides/slide88.xml"/><Relationship Id="rId132" Type="http://schemas.openxmlformats.org/officeDocument/2006/relationships/presProps" Target="presProps.xml"/><Relationship Id="rId15" Type="http://schemas.openxmlformats.org/officeDocument/2006/relationships/slideMaster" Target="slideMasters/slideMaster15.xml"/><Relationship Id="rId36" Type="http://schemas.openxmlformats.org/officeDocument/2006/relationships/slide" Target="slides/slide13.xml"/><Relationship Id="rId57" Type="http://schemas.openxmlformats.org/officeDocument/2006/relationships/slide" Target="slides/slide34.xml"/><Relationship Id="rId106" Type="http://schemas.openxmlformats.org/officeDocument/2006/relationships/slide" Target="slides/slide83.xml"/><Relationship Id="rId127" Type="http://schemas.openxmlformats.org/officeDocument/2006/relationships/slide" Target="slides/slide104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8.xml"/><Relationship Id="rId52" Type="http://schemas.openxmlformats.org/officeDocument/2006/relationships/slide" Target="slides/slide29.xml"/><Relationship Id="rId73" Type="http://schemas.openxmlformats.org/officeDocument/2006/relationships/slide" Target="slides/slide50.xml"/><Relationship Id="rId78" Type="http://schemas.openxmlformats.org/officeDocument/2006/relationships/slide" Target="slides/slide55.xml"/><Relationship Id="rId94" Type="http://schemas.openxmlformats.org/officeDocument/2006/relationships/slide" Target="slides/slide71.xml"/><Relationship Id="rId99" Type="http://schemas.openxmlformats.org/officeDocument/2006/relationships/slide" Target="slides/slide76.xml"/><Relationship Id="rId101" Type="http://schemas.openxmlformats.org/officeDocument/2006/relationships/slide" Target="slides/slide78.xml"/><Relationship Id="rId122" Type="http://schemas.openxmlformats.org/officeDocument/2006/relationships/slide" Target="slides/slide99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26" Type="http://schemas.openxmlformats.org/officeDocument/2006/relationships/slide" Target="slides/slide3.xml"/><Relationship Id="rId47" Type="http://schemas.openxmlformats.org/officeDocument/2006/relationships/slide" Target="slides/slide24.xml"/><Relationship Id="rId68" Type="http://schemas.openxmlformats.org/officeDocument/2006/relationships/slide" Target="slides/slide45.xml"/><Relationship Id="rId89" Type="http://schemas.openxmlformats.org/officeDocument/2006/relationships/slide" Target="slides/slide66.xml"/><Relationship Id="rId112" Type="http://schemas.openxmlformats.org/officeDocument/2006/relationships/slide" Target="slides/slide89.xml"/><Relationship Id="rId13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E6B4AC-C191-49A3-AD03-92C57E94C726}" type="datetimeFigureOut">
              <a:rPr lang="ru-RU" smtClean="0"/>
              <a:t>17.04.2017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E868E7-734D-400D-A711-FE442DD9BD7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10415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347788" y="628650"/>
            <a:ext cx="4187825" cy="3141663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5982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347788" y="628650"/>
            <a:ext cx="4187825" cy="3141663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3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5982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3A02347-C432-4AA3-9B6D-5624AC8E251A}" type="slidenum">
              <a:rPr lang="ru-RU" smtClean="0"/>
              <a:pPr>
                <a:defRPr/>
              </a:pPr>
              <a:t>7</a:t>
            </a:fld>
            <a:endParaRPr lang="ru-RU" dirty="0" smtClean="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ru-RU" smtClean="0"/>
          </a:p>
        </p:txBody>
      </p:sp>
    </p:spTree>
    <p:extLst>
      <p:ext uri="{BB962C8B-B14F-4D97-AF65-F5344CB8AC3E}">
        <p14:creationId xmlns:p14="http://schemas.microsoft.com/office/powerpoint/2010/main" val="17422271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3A02347-C432-4AA3-9B6D-5624AC8E251A}" type="slidenum">
              <a:rPr lang="ru-RU" smtClean="0">
                <a:latin typeface="Calibri"/>
                <a:ea typeface="Calibri"/>
                <a:cs typeface="Calibri"/>
              </a:rPr>
              <a:pPr>
                <a:defRPr/>
              </a:pPr>
              <a:t>8</a:t>
            </a:fld>
            <a:endParaRPr lang="ru-RU" dirty="0" smtClean="0">
              <a:latin typeface="Calibri"/>
              <a:ea typeface="Calibri"/>
              <a:cs typeface="Calibri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ru-RU" smtClean="0"/>
          </a:p>
        </p:txBody>
      </p:sp>
    </p:spTree>
    <p:extLst>
      <p:ext uri="{BB962C8B-B14F-4D97-AF65-F5344CB8AC3E}">
        <p14:creationId xmlns:p14="http://schemas.microsoft.com/office/powerpoint/2010/main" val="12014433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/>
              <a:pPr>
                <a:defRPr/>
              </a:pPr>
              <a:t>10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092457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E868E7-734D-400D-A711-FE442DD9BD72}" type="slidenum">
              <a:rPr lang="ru-RU" smtClean="0"/>
              <a:t>12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525556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21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4808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23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2183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24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27665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25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0539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C1988DD0-EBAF-48F0-AB08-D1EE1A3067AA}" type="slidenum">
              <a:rPr lang="en-US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26</a:t>
            </a:fld>
            <a:endParaRPr lang="en-US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536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96913"/>
            <a:ext cx="4567237" cy="34258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512" y="4343231"/>
            <a:ext cx="5486976" cy="4115139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ru-RU" smtClean="0"/>
          </a:p>
        </p:txBody>
      </p:sp>
    </p:spTree>
    <p:extLst>
      <p:ext uri="{BB962C8B-B14F-4D97-AF65-F5344CB8AC3E}">
        <p14:creationId xmlns:p14="http://schemas.microsoft.com/office/powerpoint/2010/main" val="26998410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27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0539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E868E7-734D-400D-A711-FE442DD9BD72}" type="slidenum">
              <a:rPr lang="ru-RU" smtClean="0"/>
              <a:t>33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070070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0B3860-41D6-4ADC-91B0-84926D700A26}" type="slidenum">
              <a:rPr lang="ru-RU" smtClean="0"/>
              <a:t>38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261576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/>
              <a:pPr>
                <a:defRPr/>
              </a:pPr>
              <a:t>46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807568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A5F0C9-320A-4E41-B555-AE8B11C0EB29}" type="slidenum">
              <a:rPr lang="ru-RU" smtClean="0"/>
              <a:pPr/>
              <a:t>52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07850445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8C78C9-61A4-3748-89D4-6F5D9F3C1700}" type="slidenum">
              <a:rPr lang="ru-RU" smtClean="0"/>
              <a:t>56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812103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C1988DD0-EBAF-48F0-AB08-D1EE1A3067AA}" type="slidenum">
              <a:rPr lang="en-US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63</a:t>
            </a:fld>
            <a:endParaRPr lang="en-US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536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96913"/>
            <a:ext cx="4567237" cy="34258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512" y="4343231"/>
            <a:ext cx="5486976" cy="4115139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ru-RU" smtClean="0"/>
          </a:p>
        </p:txBody>
      </p:sp>
    </p:spTree>
    <p:extLst>
      <p:ext uri="{BB962C8B-B14F-4D97-AF65-F5344CB8AC3E}">
        <p14:creationId xmlns:p14="http://schemas.microsoft.com/office/powerpoint/2010/main" val="26998410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1D6A01-9593-8346-9E28-250974948858}" type="slidenum">
              <a:rPr lang="ru-RU" smtClean="0"/>
              <a:t>66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790456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E868E7-734D-400D-A711-FE442DD9BD72}" type="slidenum">
              <a:rPr lang="ru-RU" smtClean="0"/>
              <a:t>86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2465553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3A02347-C432-4AA3-9B6D-5624AC8E251A}" type="slidenum">
              <a:rPr lang="ru-RU" smtClean="0">
                <a:latin typeface="Calibri"/>
                <a:ea typeface="Calibri"/>
                <a:cs typeface="Calibri"/>
              </a:rPr>
              <a:pPr>
                <a:defRPr/>
              </a:pPr>
              <a:t>89</a:t>
            </a:fld>
            <a:endParaRPr lang="ru-RU" dirty="0" smtClean="0">
              <a:latin typeface="Calibri"/>
              <a:ea typeface="Calibri"/>
              <a:cs typeface="Calibri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ru-RU" smtClean="0"/>
          </a:p>
        </p:txBody>
      </p:sp>
    </p:spTree>
    <p:extLst>
      <p:ext uri="{BB962C8B-B14F-4D97-AF65-F5344CB8AC3E}">
        <p14:creationId xmlns:p14="http://schemas.microsoft.com/office/powerpoint/2010/main" val="88951462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3A02347-C432-4AA3-9B6D-5624AC8E251A}" type="slidenum">
              <a:rPr lang="ru-RU" smtClean="0">
                <a:latin typeface="Calibri"/>
                <a:ea typeface="Calibri"/>
                <a:cs typeface="Calibri"/>
              </a:rPr>
              <a:pPr>
                <a:defRPr/>
              </a:pPr>
              <a:t>90</a:t>
            </a:fld>
            <a:endParaRPr lang="ru-RU" dirty="0" smtClean="0">
              <a:latin typeface="Calibri"/>
              <a:ea typeface="Calibri"/>
              <a:cs typeface="Calibri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ru-RU" dirty="0" smtClean="0"/>
          </a:p>
        </p:txBody>
      </p:sp>
    </p:spTree>
    <p:extLst>
      <p:ext uri="{BB962C8B-B14F-4D97-AF65-F5344CB8AC3E}">
        <p14:creationId xmlns:p14="http://schemas.microsoft.com/office/powerpoint/2010/main" val="19129815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E868E7-734D-400D-A711-FE442DD9BD72}" type="slidenum">
              <a:rPr lang="ru-RU" smtClean="0"/>
              <a:t>95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4236506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200" b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9pPr>
          </a:lstStyle>
          <a:p>
            <a:pPr eaLnBrk="1" hangingPunct="1"/>
            <a:fld id="{EE3FFFFE-4542-B148-A243-9A6F8D92E18D}" type="slidenum">
              <a:rPr lang="ru-RU" b="0">
                <a:solidFill>
                  <a:srgbClr val="000000"/>
                </a:solidFill>
              </a:rPr>
              <a:pPr eaLnBrk="1" hangingPunct="1"/>
              <a:t>101</a:t>
            </a:fld>
            <a:endParaRPr lang="ru-RU" b="0">
              <a:solidFill>
                <a:srgbClr val="000000"/>
              </a:solidFill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877810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4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17.04.2017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17.04.2017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17.04.2017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17.04.2017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69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17.04.2017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5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17.04.2017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53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1706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 hasCustomPrompt="1"/>
          </p:nvPr>
        </p:nvSpPr>
        <p:spPr>
          <a:xfrm>
            <a:off x="457200" y="116633"/>
            <a:ext cx="8229600" cy="706091"/>
          </a:xfrm>
        </p:spPr>
        <p:txBody>
          <a:bodyPr/>
          <a:lstStyle>
            <a:lvl1pPr>
              <a:defRPr baseline="0"/>
            </a:lvl1pPr>
          </a:lstStyle>
          <a:p>
            <a:r>
              <a:rPr lang="ru-RU" dirty="0" smtClean="0"/>
              <a:t>Заголовок слайда</a:t>
            </a:r>
            <a:r>
              <a:rPr lang="en-US" dirty="0" smtClean="0"/>
              <a:t>	</a:t>
            </a:r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752528"/>
          </a:xfrm>
        </p:spPr>
        <p:txBody>
          <a:bodyPr/>
          <a:lstStyle/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29395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9220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1401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3332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8584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8583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59655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65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39384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8415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60614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6481" y="273629"/>
            <a:ext cx="8226720" cy="114348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229BFB-A025-46EA-9B5E-4F7A80DD694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00531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50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3782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5722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414268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8943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4157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80678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20137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600332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62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4197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19263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060918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50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00878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95000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6969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80910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54361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30372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8144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613893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62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746410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58289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08825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83530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76455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051669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79291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05831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488747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20169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069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65209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97076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836275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3576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77243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575569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7788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743801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775371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7710958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14050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06907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21641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69363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1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11423BE0-671C-4AB4-9C05-8D93CFADD744}" type="datetimeFigureOut">
              <a:rPr lang="ru-RU"/>
              <a:pPr>
                <a:defRPr/>
              </a:pPr>
              <a:t>17.04.2017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23200652-5C7C-4B89-B8B7-63D94066D992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6601328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2BF93B6A-018A-4E7C-B9CA-726A0E68A6AC}" type="datetimeFigureOut">
              <a:rPr lang="ru-RU"/>
              <a:pPr>
                <a:defRPr/>
              </a:pPr>
              <a:t>17.04.2017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CD104768-47E8-4762-A745-DF91E1EFCA67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38098078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A93CB181-DA97-4A87-91F7-A25D458A8152}" type="datetimeFigureOut">
              <a:rPr lang="ru-RU"/>
              <a:pPr>
                <a:defRPr/>
              </a:pPr>
              <a:t>17.04.2017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7EB151CE-4287-48EE-BF24-6C3C0F7DF66D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00848607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6EA733DA-5209-4896-9CA5-7D19E01D92EB}" type="datetimeFigureOut">
              <a:rPr lang="ru-RU"/>
              <a:pPr>
                <a:defRPr/>
              </a:pPr>
              <a:t>17.04.2017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0EA44922-2072-43B9-995B-994D09B338F6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3503457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D9257B7E-4A4E-43C1-A482-998483A01454}" type="datetimeFigureOut">
              <a:rPr lang="ru-RU"/>
              <a:pPr>
                <a:defRPr/>
              </a:pPr>
              <a:t>17.04.2017</a:t>
            </a:fld>
            <a:endParaRPr lang="ru-RU"/>
          </a:p>
        </p:txBody>
      </p:sp>
      <p:sp>
        <p:nvSpPr>
          <p:cNvPr id="8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9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224CE498-17FF-434C-BF77-19D14CF56629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3333205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CF9F071E-91EA-4E8D-8E4D-5A2C643C4A58}" type="datetimeFigureOut">
              <a:rPr lang="ru-RU"/>
              <a:pPr>
                <a:defRPr/>
              </a:pPr>
              <a:t>17.04.2017</a:t>
            </a:fld>
            <a:endParaRPr lang="ru-RU"/>
          </a:p>
        </p:txBody>
      </p:sp>
      <p:sp>
        <p:nvSpPr>
          <p:cNvPr id="4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F29A18CE-0A9D-4BEF-A051-A7C04A277892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8238183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A757D653-0A21-4D71-B1EA-73EA8FFC0EDF}" type="datetimeFigureOut">
              <a:rPr lang="ru-RU"/>
              <a:pPr>
                <a:defRPr/>
              </a:pPr>
              <a:t>17.04.2017</a:t>
            </a:fld>
            <a:endParaRPr lang="ru-RU"/>
          </a:p>
        </p:txBody>
      </p:sp>
      <p:sp>
        <p:nvSpPr>
          <p:cNvPr id="3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4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4D11268A-7BDB-44B8-BC3D-475F75B45763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7850918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6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724825DD-BA63-43E3-8B6B-DA725D99BF1B}" type="datetimeFigureOut">
              <a:rPr lang="ru-RU"/>
              <a:pPr>
                <a:defRPr/>
              </a:pPr>
              <a:t>17.04.2017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20DADE72-1319-424A-85E7-6EEF306EF711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41219168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3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612021FE-E0AE-4A35-82A5-3412F3A0E0F9}" type="datetimeFigureOut">
              <a:rPr lang="ru-RU"/>
              <a:pPr>
                <a:defRPr/>
              </a:pPr>
              <a:t>17.04.2017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C300EA47-E656-43F8-9031-65DDB13F7667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18825820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CE7A2B11-34DD-4A4C-A61B-D3293F80E01B}" type="datetimeFigureOut">
              <a:rPr lang="ru-RU"/>
              <a:pPr>
                <a:defRPr/>
              </a:pPr>
              <a:t>17.04.2017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CD763BBD-A982-4FB8-ADA2-4D301858BD92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80517165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3E537198-E885-4C54-9111-AF26E934150F}" type="datetimeFigureOut">
              <a:rPr lang="ru-RU"/>
              <a:pPr>
                <a:defRPr/>
              </a:pPr>
              <a:t>17.04.2017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pPr>
              <a:defRPr/>
            </a:pPr>
            <a:fld id="{CEFC9BA8-1E70-4465-A469-D28BDFA9EDC8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4416360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6481" y="273629"/>
            <a:ext cx="8226720" cy="114348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229BFB-A025-46EA-9B5E-4F7A80DD69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75603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Пусто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35976943"/>
      </p:ext>
    </p:extLst>
  </p:cSld>
  <p:clrMapOvr>
    <a:masterClrMapping/>
  </p:clrMapOvr>
  <p:transition spd="med"/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1187812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261219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71391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04547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883796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90098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885857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1970244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50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176256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6315879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2853491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764793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980198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054144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100424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4717926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265595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980374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6383901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330542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663483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5310945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9440876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906150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190759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272505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142741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526070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160396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0082555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725692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029987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054189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4586763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635336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8235841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0686828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119150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852356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1921996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8225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321769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7290876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1968444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372537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0778304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6870038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720638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233238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543344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344978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319172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32971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19589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177768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2588127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248200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965856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5963209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750271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783309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262628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1810112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378200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5340369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2497174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185126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6642977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7864729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139564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201103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7020257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5978908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84220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7534846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251095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6886759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368625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5692559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889546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468089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858233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8160416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521549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714754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282716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3109710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1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81148077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47116450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63431458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61427566"/>
      </p:ext>
    </p:extLst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63361350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88578468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78642809"/>
      </p:ext>
    </p:extLst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7306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79525031"/>
      </p:ext>
    </p:extLst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3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46618283"/>
      </p:ext>
    </p:extLst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04049873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44697687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1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1558353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13110504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35243310"/>
      </p:ext>
    </p:extLst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07207560"/>
      </p:ext>
    </p:extLst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03973130"/>
      </p:ext>
    </p:extLst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33771846"/>
      </p:ext>
    </p:extLst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42148577"/>
      </p:ext>
    </p:extLst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73066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28835377"/>
      </p:ext>
    </p:extLst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3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35870011"/>
      </p:ext>
    </p:extLst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35372768"/>
      </p:ext>
    </p:extLst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80380966"/>
      </p:ext>
    </p:extLst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52438"/>
      </p:ext>
    </p:extLst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141699"/>
      </p:ext>
    </p:extLst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4145432"/>
      </p:ext>
    </p:extLst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507375"/>
      </p:ext>
    </p:extLst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823345"/>
      </p:ext>
    </p:extLst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092523"/>
      </p:ext>
    </p:extLst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746697"/>
      </p:ext>
    </p:extLst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7919003"/>
      </p:ext>
    </p:extLst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748504"/>
      </p:ext>
    </p:extLst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959461"/>
      </p:ext>
    </p:extLst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976637"/>
      </p:ext>
    </p:extLst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1896203"/>
      </p:ext>
    </p:extLst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918882"/>
      </p:ext>
    </p:extLst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401717"/>
      </p:ext>
    </p:extLst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258611"/>
      </p:ext>
    </p:extLst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8872670"/>
      </p:ext>
    </p:extLst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0619116"/>
      </p:ext>
    </p:extLst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488612"/>
      </p:ext>
    </p:extLst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7189085"/>
      </p:ext>
    </p:extLst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133400"/>
      </p:ext>
    </p:extLst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81653"/>
      </p:ext>
    </p:extLst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2041011"/>
      </p:ext>
    </p:extLst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385766"/>
      </p:ext>
    </p:extLst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540612"/>
      </p:ext>
    </p:extLst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443713"/>
      </p:ext>
    </p:extLst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7426974"/>
      </p:ext>
    </p:extLst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548138"/>
      </p:ext>
    </p:extLst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510989"/>
      </p:ext>
    </p:extLst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902350"/>
      </p:ext>
    </p:extLst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435875"/>
      </p:ext>
    </p:extLst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5683833"/>
      </p:ext>
    </p:extLst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4897341"/>
      </p:ext>
    </p:extLst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5706834"/>
      </p:ext>
    </p:extLst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508216"/>
      </p:ext>
    </p:extLst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882012"/>
      </p:ext>
    </p:extLst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933628"/>
      </p:ext>
    </p:extLst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898229"/>
      </p:ext>
    </p:extLst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6018590"/>
      </p:ext>
    </p:extLst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900148"/>
      </p:ext>
    </p:extLst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912479"/>
      </p:ext>
    </p:extLst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3944562"/>
      </p:ext>
    </p:extLst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56980"/>
      </p:ext>
    </p:extLst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180678"/>
      </p:ext>
    </p:extLst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0185551"/>
      </p:ext>
    </p:extLst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5351530"/>
      </p:ext>
    </p:extLst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805023"/>
      </p:ext>
    </p:extLst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736564"/>
      </p:ext>
    </p:extLst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854082"/>
      </p:ext>
    </p:extLst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0230102"/>
      </p:ext>
    </p:extLst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606398"/>
      </p:ext>
    </p:extLst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575111"/>
      </p:ext>
    </p:extLst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5233139"/>
      </p:ext>
    </p:extLst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924566"/>
      </p:ext>
    </p:extLst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7006100"/>
      </p:ext>
    </p:extLst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816659"/>
      </p:ext>
    </p:extLst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48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1567C-BE9F-4259-A84A-D4404B4D4CD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700330"/>
      </p:ext>
    </p:extLst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4D39C-DBF1-4726-A48B-1837CD8F284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1866770"/>
      </p:ext>
    </p:extLst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69021-B70F-424D-95FB-C3DBB58C8CC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4134273"/>
      </p:ext>
    </p:extLst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B9181-A95B-49B3-91FE-506E78F1B18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163538"/>
      </p:ext>
    </p:extLst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159D8-ED62-420A-A7BD-900EF5727B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1374567"/>
      </p:ext>
    </p:extLst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F83C1-98EF-4DB3-91A9-40D7052296D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845857"/>
      </p:ext>
    </p:extLst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7E0C-F20E-46AC-A451-C54B2994D17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787110"/>
      </p:ext>
    </p:extLst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9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7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9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8D59-34C9-493F-86E0-D818D27A5A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921606"/>
      </p:ext>
    </p:extLst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5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98FF7A-69D6-4213-9F27-C8A95A20256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370964"/>
      </p:ext>
    </p:extLst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3AC6E-D0DE-4064-B53B-75017AF86BA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288244"/>
      </p:ext>
    </p:extLst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F997-10C2-4D87-B71E-3CDFAF1194D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918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5.xml"/><Relationship Id="rId13" Type="http://schemas.openxmlformats.org/officeDocument/2006/relationships/slideLayout" Target="../slideLayouts/slideLayout80.xml"/><Relationship Id="rId3" Type="http://schemas.openxmlformats.org/officeDocument/2006/relationships/slideLayout" Target="../slideLayouts/slideLayout70.xml"/><Relationship Id="rId7" Type="http://schemas.openxmlformats.org/officeDocument/2006/relationships/slideLayout" Target="../slideLayouts/slideLayout74.xml"/><Relationship Id="rId12" Type="http://schemas.openxmlformats.org/officeDocument/2006/relationships/slideLayout" Target="../slideLayouts/slideLayout79.xml"/><Relationship Id="rId2" Type="http://schemas.openxmlformats.org/officeDocument/2006/relationships/slideLayout" Target="../slideLayouts/slideLayout69.xml"/><Relationship Id="rId1" Type="http://schemas.openxmlformats.org/officeDocument/2006/relationships/slideLayout" Target="../slideLayouts/slideLayout68.xml"/><Relationship Id="rId6" Type="http://schemas.openxmlformats.org/officeDocument/2006/relationships/slideLayout" Target="../slideLayouts/slideLayout73.xml"/><Relationship Id="rId11" Type="http://schemas.openxmlformats.org/officeDocument/2006/relationships/slideLayout" Target="../slideLayouts/slideLayout78.xml"/><Relationship Id="rId5" Type="http://schemas.openxmlformats.org/officeDocument/2006/relationships/slideLayout" Target="../slideLayouts/slideLayout72.xml"/><Relationship Id="rId10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1.xml"/><Relationship Id="rId9" Type="http://schemas.openxmlformats.org/officeDocument/2006/relationships/slideLayout" Target="../slideLayouts/slideLayout76.xml"/><Relationship Id="rId14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8.xml"/><Relationship Id="rId3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7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82.xml"/><Relationship Id="rId1" Type="http://schemas.openxmlformats.org/officeDocument/2006/relationships/slideLayout" Target="../slideLayouts/slideLayout81.xml"/><Relationship Id="rId6" Type="http://schemas.openxmlformats.org/officeDocument/2006/relationships/slideLayout" Target="../slideLayouts/slideLayout86.xml"/><Relationship Id="rId11" Type="http://schemas.openxmlformats.org/officeDocument/2006/relationships/slideLayout" Target="../slideLayouts/slideLayout91.xml"/><Relationship Id="rId5" Type="http://schemas.openxmlformats.org/officeDocument/2006/relationships/slideLayout" Target="../slideLayouts/slideLayout85.xml"/><Relationship Id="rId10" Type="http://schemas.openxmlformats.org/officeDocument/2006/relationships/slideLayout" Target="../slideLayouts/slideLayout90.xml"/><Relationship Id="rId4" Type="http://schemas.openxmlformats.org/officeDocument/2006/relationships/slideLayout" Target="../slideLayouts/slideLayout84.xml"/><Relationship Id="rId9" Type="http://schemas.openxmlformats.org/officeDocument/2006/relationships/slideLayout" Target="../slideLayouts/slideLayout8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9.xml"/><Relationship Id="rId3" Type="http://schemas.openxmlformats.org/officeDocument/2006/relationships/slideLayout" Target="../slideLayouts/slideLayout94.xml"/><Relationship Id="rId7" Type="http://schemas.openxmlformats.org/officeDocument/2006/relationships/slideLayout" Target="../slideLayouts/slideLayout98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3.xml"/><Relationship Id="rId1" Type="http://schemas.openxmlformats.org/officeDocument/2006/relationships/slideLayout" Target="../slideLayouts/slideLayout92.xml"/><Relationship Id="rId6" Type="http://schemas.openxmlformats.org/officeDocument/2006/relationships/slideLayout" Target="../slideLayouts/slideLayout97.xml"/><Relationship Id="rId11" Type="http://schemas.openxmlformats.org/officeDocument/2006/relationships/slideLayout" Target="../slideLayouts/slideLayout102.xml"/><Relationship Id="rId5" Type="http://schemas.openxmlformats.org/officeDocument/2006/relationships/slideLayout" Target="../slideLayouts/slideLayout96.xml"/><Relationship Id="rId10" Type="http://schemas.openxmlformats.org/officeDocument/2006/relationships/slideLayout" Target="../slideLayouts/slideLayout101.xml"/><Relationship Id="rId4" Type="http://schemas.openxmlformats.org/officeDocument/2006/relationships/slideLayout" Target="../slideLayouts/slideLayout95.xml"/><Relationship Id="rId9" Type="http://schemas.openxmlformats.org/officeDocument/2006/relationships/slideLayout" Target="../slideLayouts/slideLayout10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0.xml"/><Relationship Id="rId3" Type="http://schemas.openxmlformats.org/officeDocument/2006/relationships/slideLayout" Target="../slideLayouts/slideLayout105.xml"/><Relationship Id="rId7" Type="http://schemas.openxmlformats.org/officeDocument/2006/relationships/slideLayout" Target="../slideLayouts/slideLayout10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4.xml"/><Relationship Id="rId1" Type="http://schemas.openxmlformats.org/officeDocument/2006/relationships/slideLayout" Target="../slideLayouts/slideLayout103.xml"/><Relationship Id="rId6" Type="http://schemas.openxmlformats.org/officeDocument/2006/relationships/slideLayout" Target="../slideLayouts/slideLayout108.xml"/><Relationship Id="rId11" Type="http://schemas.openxmlformats.org/officeDocument/2006/relationships/slideLayout" Target="../slideLayouts/slideLayout113.xml"/><Relationship Id="rId5" Type="http://schemas.openxmlformats.org/officeDocument/2006/relationships/slideLayout" Target="../slideLayouts/slideLayout107.xml"/><Relationship Id="rId10" Type="http://schemas.openxmlformats.org/officeDocument/2006/relationships/slideLayout" Target="../slideLayouts/slideLayout112.xml"/><Relationship Id="rId4" Type="http://schemas.openxmlformats.org/officeDocument/2006/relationships/slideLayout" Target="../slideLayouts/slideLayout106.xml"/><Relationship Id="rId9" Type="http://schemas.openxmlformats.org/officeDocument/2006/relationships/slideLayout" Target="../slideLayouts/slideLayout11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1.xml"/><Relationship Id="rId3" Type="http://schemas.openxmlformats.org/officeDocument/2006/relationships/slideLayout" Target="../slideLayouts/slideLayout116.xml"/><Relationship Id="rId7" Type="http://schemas.openxmlformats.org/officeDocument/2006/relationships/slideLayout" Target="../slideLayouts/slideLayout12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5.xml"/><Relationship Id="rId1" Type="http://schemas.openxmlformats.org/officeDocument/2006/relationships/slideLayout" Target="../slideLayouts/slideLayout114.xml"/><Relationship Id="rId6" Type="http://schemas.openxmlformats.org/officeDocument/2006/relationships/slideLayout" Target="../slideLayouts/slideLayout119.xml"/><Relationship Id="rId11" Type="http://schemas.openxmlformats.org/officeDocument/2006/relationships/slideLayout" Target="../slideLayouts/slideLayout124.xml"/><Relationship Id="rId5" Type="http://schemas.openxmlformats.org/officeDocument/2006/relationships/slideLayout" Target="../slideLayouts/slideLayout118.xml"/><Relationship Id="rId10" Type="http://schemas.openxmlformats.org/officeDocument/2006/relationships/slideLayout" Target="../slideLayouts/slideLayout123.xml"/><Relationship Id="rId4" Type="http://schemas.openxmlformats.org/officeDocument/2006/relationships/slideLayout" Target="../slideLayouts/slideLayout117.xml"/><Relationship Id="rId9" Type="http://schemas.openxmlformats.org/officeDocument/2006/relationships/slideLayout" Target="../slideLayouts/slideLayout12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2.xml"/><Relationship Id="rId3" Type="http://schemas.openxmlformats.org/officeDocument/2006/relationships/slideLayout" Target="../slideLayouts/slideLayout127.xml"/><Relationship Id="rId7" Type="http://schemas.openxmlformats.org/officeDocument/2006/relationships/slideLayout" Target="../slideLayouts/slideLayout131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6.xml"/><Relationship Id="rId1" Type="http://schemas.openxmlformats.org/officeDocument/2006/relationships/slideLayout" Target="../slideLayouts/slideLayout125.xml"/><Relationship Id="rId6" Type="http://schemas.openxmlformats.org/officeDocument/2006/relationships/slideLayout" Target="../slideLayouts/slideLayout130.xml"/><Relationship Id="rId11" Type="http://schemas.openxmlformats.org/officeDocument/2006/relationships/slideLayout" Target="../slideLayouts/slideLayout135.xml"/><Relationship Id="rId5" Type="http://schemas.openxmlformats.org/officeDocument/2006/relationships/slideLayout" Target="../slideLayouts/slideLayout129.xml"/><Relationship Id="rId10" Type="http://schemas.openxmlformats.org/officeDocument/2006/relationships/slideLayout" Target="../slideLayouts/slideLayout134.xml"/><Relationship Id="rId4" Type="http://schemas.openxmlformats.org/officeDocument/2006/relationships/slideLayout" Target="../slideLayouts/slideLayout128.xml"/><Relationship Id="rId9" Type="http://schemas.openxmlformats.org/officeDocument/2006/relationships/slideLayout" Target="../slideLayouts/slideLayout133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3.xml"/><Relationship Id="rId3" Type="http://schemas.openxmlformats.org/officeDocument/2006/relationships/slideLayout" Target="../slideLayouts/slideLayout138.xml"/><Relationship Id="rId7" Type="http://schemas.openxmlformats.org/officeDocument/2006/relationships/slideLayout" Target="../slideLayouts/slideLayout142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7.xml"/><Relationship Id="rId1" Type="http://schemas.openxmlformats.org/officeDocument/2006/relationships/slideLayout" Target="../slideLayouts/slideLayout136.xml"/><Relationship Id="rId6" Type="http://schemas.openxmlformats.org/officeDocument/2006/relationships/slideLayout" Target="../slideLayouts/slideLayout141.xml"/><Relationship Id="rId11" Type="http://schemas.openxmlformats.org/officeDocument/2006/relationships/slideLayout" Target="../slideLayouts/slideLayout146.xml"/><Relationship Id="rId5" Type="http://schemas.openxmlformats.org/officeDocument/2006/relationships/slideLayout" Target="../slideLayouts/slideLayout140.xml"/><Relationship Id="rId10" Type="http://schemas.openxmlformats.org/officeDocument/2006/relationships/slideLayout" Target="../slideLayouts/slideLayout145.xml"/><Relationship Id="rId4" Type="http://schemas.openxmlformats.org/officeDocument/2006/relationships/slideLayout" Target="../slideLayouts/slideLayout139.xml"/><Relationship Id="rId9" Type="http://schemas.openxmlformats.org/officeDocument/2006/relationships/slideLayout" Target="../slideLayouts/slideLayout144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4.xml"/><Relationship Id="rId3" Type="http://schemas.openxmlformats.org/officeDocument/2006/relationships/slideLayout" Target="../slideLayouts/slideLayout149.xml"/><Relationship Id="rId7" Type="http://schemas.openxmlformats.org/officeDocument/2006/relationships/slideLayout" Target="../slideLayouts/slideLayout153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48.xml"/><Relationship Id="rId1" Type="http://schemas.openxmlformats.org/officeDocument/2006/relationships/slideLayout" Target="../slideLayouts/slideLayout147.xml"/><Relationship Id="rId6" Type="http://schemas.openxmlformats.org/officeDocument/2006/relationships/slideLayout" Target="../slideLayouts/slideLayout152.xml"/><Relationship Id="rId11" Type="http://schemas.openxmlformats.org/officeDocument/2006/relationships/slideLayout" Target="../slideLayouts/slideLayout157.xml"/><Relationship Id="rId5" Type="http://schemas.openxmlformats.org/officeDocument/2006/relationships/slideLayout" Target="../slideLayouts/slideLayout151.xml"/><Relationship Id="rId10" Type="http://schemas.openxmlformats.org/officeDocument/2006/relationships/slideLayout" Target="../slideLayouts/slideLayout156.xml"/><Relationship Id="rId4" Type="http://schemas.openxmlformats.org/officeDocument/2006/relationships/slideLayout" Target="../slideLayouts/slideLayout150.xml"/><Relationship Id="rId9" Type="http://schemas.openxmlformats.org/officeDocument/2006/relationships/slideLayout" Target="../slideLayouts/slideLayout155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5.xml"/><Relationship Id="rId3" Type="http://schemas.openxmlformats.org/officeDocument/2006/relationships/slideLayout" Target="../slideLayouts/slideLayout160.xml"/><Relationship Id="rId7" Type="http://schemas.openxmlformats.org/officeDocument/2006/relationships/slideLayout" Target="../slideLayouts/slideLayout164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59.xml"/><Relationship Id="rId1" Type="http://schemas.openxmlformats.org/officeDocument/2006/relationships/slideLayout" Target="../slideLayouts/slideLayout158.xml"/><Relationship Id="rId6" Type="http://schemas.openxmlformats.org/officeDocument/2006/relationships/slideLayout" Target="../slideLayouts/slideLayout163.xml"/><Relationship Id="rId11" Type="http://schemas.openxmlformats.org/officeDocument/2006/relationships/slideLayout" Target="../slideLayouts/slideLayout168.xml"/><Relationship Id="rId5" Type="http://schemas.openxmlformats.org/officeDocument/2006/relationships/slideLayout" Target="../slideLayouts/slideLayout162.xml"/><Relationship Id="rId10" Type="http://schemas.openxmlformats.org/officeDocument/2006/relationships/slideLayout" Target="../slideLayouts/slideLayout167.xml"/><Relationship Id="rId4" Type="http://schemas.openxmlformats.org/officeDocument/2006/relationships/slideLayout" Target="../slideLayouts/slideLayout161.xml"/><Relationship Id="rId9" Type="http://schemas.openxmlformats.org/officeDocument/2006/relationships/slideLayout" Target="../slideLayouts/slideLayout166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6.xml"/><Relationship Id="rId3" Type="http://schemas.openxmlformats.org/officeDocument/2006/relationships/slideLayout" Target="../slideLayouts/slideLayout171.xml"/><Relationship Id="rId7" Type="http://schemas.openxmlformats.org/officeDocument/2006/relationships/slideLayout" Target="../slideLayouts/slideLayout175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70.xml"/><Relationship Id="rId1" Type="http://schemas.openxmlformats.org/officeDocument/2006/relationships/slideLayout" Target="../slideLayouts/slideLayout169.xml"/><Relationship Id="rId6" Type="http://schemas.openxmlformats.org/officeDocument/2006/relationships/slideLayout" Target="../slideLayouts/slideLayout174.xml"/><Relationship Id="rId11" Type="http://schemas.openxmlformats.org/officeDocument/2006/relationships/slideLayout" Target="../slideLayouts/slideLayout179.xml"/><Relationship Id="rId5" Type="http://schemas.openxmlformats.org/officeDocument/2006/relationships/slideLayout" Target="../slideLayouts/slideLayout173.xml"/><Relationship Id="rId10" Type="http://schemas.openxmlformats.org/officeDocument/2006/relationships/slideLayout" Target="../slideLayouts/slideLayout178.xml"/><Relationship Id="rId4" Type="http://schemas.openxmlformats.org/officeDocument/2006/relationships/slideLayout" Target="../slideLayouts/slideLayout172.xml"/><Relationship Id="rId9" Type="http://schemas.openxmlformats.org/officeDocument/2006/relationships/slideLayout" Target="../slideLayouts/slideLayout177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7.xml"/><Relationship Id="rId3" Type="http://schemas.openxmlformats.org/officeDocument/2006/relationships/slideLayout" Target="../slideLayouts/slideLayout182.xml"/><Relationship Id="rId7" Type="http://schemas.openxmlformats.org/officeDocument/2006/relationships/slideLayout" Target="../slideLayouts/slideLayout186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181.xml"/><Relationship Id="rId1" Type="http://schemas.openxmlformats.org/officeDocument/2006/relationships/slideLayout" Target="../slideLayouts/slideLayout180.xml"/><Relationship Id="rId6" Type="http://schemas.openxmlformats.org/officeDocument/2006/relationships/slideLayout" Target="../slideLayouts/slideLayout185.xml"/><Relationship Id="rId11" Type="http://schemas.openxmlformats.org/officeDocument/2006/relationships/slideLayout" Target="../slideLayouts/slideLayout190.xml"/><Relationship Id="rId5" Type="http://schemas.openxmlformats.org/officeDocument/2006/relationships/slideLayout" Target="../slideLayouts/slideLayout184.xml"/><Relationship Id="rId10" Type="http://schemas.openxmlformats.org/officeDocument/2006/relationships/slideLayout" Target="../slideLayouts/slideLayout189.xml"/><Relationship Id="rId4" Type="http://schemas.openxmlformats.org/officeDocument/2006/relationships/slideLayout" Target="../slideLayouts/slideLayout183.xml"/><Relationship Id="rId9" Type="http://schemas.openxmlformats.org/officeDocument/2006/relationships/slideLayout" Target="../slideLayouts/slideLayout188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8.xml"/><Relationship Id="rId3" Type="http://schemas.openxmlformats.org/officeDocument/2006/relationships/slideLayout" Target="../slideLayouts/slideLayout193.xml"/><Relationship Id="rId7" Type="http://schemas.openxmlformats.org/officeDocument/2006/relationships/slideLayout" Target="../slideLayouts/slideLayout197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192.xml"/><Relationship Id="rId1" Type="http://schemas.openxmlformats.org/officeDocument/2006/relationships/slideLayout" Target="../slideLayouts/slideLayout191.xml"/><Relationship Id="rId6" Type="http://schemas.openxmlformats.org/officeDocument/2006/relationships/slideLayout" Target="../slideLayouts/slideLayout196.xml"/><Relationship Id="rId11" Type="http://schemas.openxmlformats.org/officeDocument/2006/relationships/slideLayout" Target="../slideLayouts/slideLayout201.xml"/><Relationship Id="rId5" Type="http://schemas.openxmlformats.org/officeDocument/2006/relationships/slideLayout" Target="../slideLayouts/slideLayout195.xml"/><Relationship Id="rId10" Type="http://schemas.openxmlformats.org/officeDocument/2006/relationships/slideLayout" Target="../slideLayouts/slideLayout200.xml"/><Relationship Id="rId4" Type="http://schemas.openxmlformats.org/officeDocument/2006/relationships/slideLayout" Target="../slideLayouts/slideLayout194.xml"/><Relationship Id="rId9" Type="http://schemas.openxmlformats.org/officeDocument/2006/relationships/slideLayout" Target="../slideLayouts/slideLayout199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9.xml"/><Relationship Id="rId3" Type="http://schemas.openxmlformats.org/officeDocument/2006/relationships/slideLayout" Target="../slideLayouts/slideLayout204.xml"/><Relationship Id="rId7" Type="http://schemas.openxmlformats.org/officeDocument/2006/relationships/slideLayout" Target="../slideLayouts/slideLayout208.xml"/><Relationship Id="rId12" Type="http://schemas.openxmlformats.org/officeDocument/2006/relationships/theme" Target="../theme/theme19.xml"/><Relationship Id="rId2" Type="http://schemas.openxmlformats.org/officeDocument/2006/relationships/slideLayout" Target="../slideLayouts/slideLayout203.xml"/><Relationship Id="rId1" Type="http://schemas.openxmlformats.org/officeDocument/2006/relationships/slideLayout" Target="../slideLayouts/slideLayout202.xml"/><Relationship Id="rId6" Type="http://schemas.openxmlformats.org/officeDocument/2006/relationships/slideLayout" Target="../slideLayouts/slideLayout207.xml"/><Relationship Id="rId11" Type="http://schemas.openxmlformats.org/officeDocument/2006/relationships/slideLayout" Target="../slideLayouts/slideLayout212.xml"/><Relationship Id="rId5" Type="http://schemas.openxmlformats.org/officeDocument/2006/relationships/slideLayout" Target="../slideLayouts/slideLayout206.xml"/><Relationship Id="rId10" Type="http://schemas.openxmlformats.org/officeDocument/2006/relationships/slideLayout" Target="../slideLayouts/slideLayout211.xml"/><Relationship Id="rId4" Type="http://schemas.openxmlformats.org/officeDocument/2006/relationships/slideLayout" Target="../slideLayouts/slideLayout205.xml"/><Relationship Id="rId9" Type="http://schemas.openxmlformats.org/officeDocument/2006/relationships/slideLayout" Target="../slideLayouts/slideLayout210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0.xml"/><Relationship Id="rId3" Type="http://schemas.openxmlformats.org/officeDocument/2006/relationships/slideLayout" Target="../slideLayouts/slideLayout215.xml"/><Relationship Id="rId7" Type="http://schemas.openxmlformats.org/officeDocument/2006/relationships/slideLayout" Target="../slideLayouts/slideLayout219.xml"/><Relationship Id="rId12" Type="http://schemas.openxmlformats.org/officeDocument/2006/relationships/theme" Target="../theme/theme20.xml"/><Relationship Id="rId2" Type="http://schemas.openxmlformats.org/officeDocument/2006/relationships/slideLayout" Target="../slideLayouts/slideLayout214.xml"/><Relationship Id="rId1" Type="http://schemas.openxmlformats.org/officeDocument/2006/relationships/slideLayout" Target="../slideLayouts/slideLayout213.xml"/><Relationship Id="rId6" Type="http://schemas.openxmlformats.org/officeDocument/2006/relationships/slideLayout" Target="../slideLayouts/slideLayout218.xml"/><Relationship Id="rId11" Type="http://schemas.openxmlformats.org/officeDocument/2006/relationships/slideLayout" Target="../slideLayouts/slideLayout223.xml"/><Relationship Id="rId5" Type="http://schemas.openxmlformats.org/officeDocument/2006/relationships/slideLayout" Target="../slideLayouts/slideLayout217.xml"/><Relationship Id="rId10" Type="http://schemas.openxmlformats.org/officeDocument/2006/relationships/slideLayout" Target="../slideLayouts/slideLayout222.xml"/><Relationship Id="rId4" Type="http://schemas.openxmlformats.org/officeDocument/2006/relationships/slideLayout" Target="../slideLayouts/slideLayout216.xml"/><Relationship Id="rId9" Type="http://schemas.openxmlformats.org/officeDocument/2006/relationships/slideLayout" Target="../slideLayouts/slideLayout221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1.xml"/><Relationship Id="rId3" Type="http://schemas.openxmlformats.org/officeDocument/2006/relationships/slideLayout" Target="../slideLayouts/slideLayout226.xml"/><Relationship Id="rId7" Type="http://schemas.openxmlformats.org/officeDocument/2006/relationships/slideLayout" Target="../slideLayouts/slideLayout230.xml"/><Relationship Id="rId12" Type="http://schemas.openxmlformats.org/officeDocument/2006/relationships/theme" Target="../theme/theme21.xml"/><Relationship Id="rId2" Type="http://schemas.openxmlformats.org/officeDocument/2006/relationships/slideLayout" Target="../slideLayouts/slideLayout225.xml"/><Relationship Id="rId1" Type="http://schemas.openxmlformats.org/officeDocument/2006/relationships/slideLayout" Target="../slideLayouts/slideLayout224.xml"/><Relationship Id="rId6" Type="http://schemas.openxmlformats.org/officeDocument/2006/relationships/slideLayout" Target="../slideLayouts/slideLayout229.xml"/><Relationship Id="rId11" Type="http://schemas.openxmlformats.org/officeDocument/2006/relationships/slideLayout" Target="../slideLayouts/slideLayout234.xml"/><Relationship Id="rId5" Type="http://schemas.openxmlformats.org/officeDocument/2006/relationships/slideLayout" Target="../slideLayouts/slideLayout228.xml"/><Relationship Id="rId10" Type="http://schemas.openxmlformats.org/officeDocument/2006/relationships/slideLayout" Target="../slideLayouts/slideLayout233.xml"/><Relationship Id="rId4" Type="http://schemas.openxmlformats.org/officeDocument/2006/relationships/slideLayout" Target="../slideLayouts/slideLayout227.xml"/><Relationship Id="rId9" Type="http://schemas.openxmlformats.org/officeDocument/2006/relationships/slideLayout" Target="../slideLayouts/slideLayout232.xml"/></Relationships>
</file>

<file path=ppt/slideMasters/_rels/slideMaster2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2.xml"/><Relationship Id="rId3" Type="http://schemas.openxmlformats.org/officeDocument/2006/relationships/slideLayout" Target="../slideLayouts/slideLayout237.xml"/><Relationship Id="rId7" Type="http://schemas.openxmlformats.org/officeDocument/2006/relationships/slideLayout" Target="../slideLayouts/slideLayout241.xml"/><Relationship Id="rId12" Type="http://schemas.openxmlformats.org/officeDocument/2006/relationships/theme" Target="../theme/theme22.xml"/><Relationship Id="rId2" Type="http://schemas.openxmlformats.org/officeDocument/2006/relationships/slideLayout" Target="../slideLayouts/slideLayout236.xml"/><Relationship Id="rId1" Type="http://schemas.openxmlformats.org/officeDocument/2006/relationships/slideLayout" Target="../slideLayouts/slideLayout235.xml"/><Relationship Id="rId6" Type="http://schemas.openxmlformats.org/officeDocument/2006/relationships/slideLayout" Target="../slideLayouts/slideLayout240.xml"/><Relationship Id="rId11" Type="http://schemas.openxmlformats.org/officeDocument/2006/relationships/slideLayout" Target="../slideLayouts/slideLayout245.xml"/><Relationship Id="rId5" Type="http://schemas.openxmlformats.org/officeDocument/2006/relationships/slideLayout" Target="../slideLayouts/slideLayout239.xml"/><Relationship Id="rId10" Type="http://schemas.openxmlformats.org/officeDocument/2006/relationships/slideLayout" Target="../slideLayouts/slideLayout244.xml"/><Relationship Id="rId4" Type="http://schemas.openxmlformats.org/officeDocument/2006/relationships/slideLayout" Target="../slideLayouts/slideLayout238.xml"/><Relationship Id="rId9" Type="http://schemas.openxmlformats.org/officeDocument/2006/relationships/slideLayout" Target="../slideLayouts/slideLayout243.xml"/></Relationships>
</file>

<file path=ppt/slideMasters/_rels/slideMaster2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3.xml"/><Relationship Id="rId3" Type="http://schemas.openxmlformats.org/officeDocument/2006/relationships/slideLayout" Target="../slideLayouts/slideLayout248.xml"/><Relationship Id="rId7" Type="http://schemas.openxmlformats.org/officeDocument/2006/relationships/slideLayout" Target="../slideLayouts/slideLayout252.xml"/><Relationship Id="rId12" Type="http://schemas.openxmlformats.org/officeDocument/2006/relationships/theme" Target="../theme/theme23.xml"/><Relationship Id="rId2" Type="http://schemas.openxmlformats.org/officeDocument/2006/relationships/slideLayout" Target="../slideLayouts/slideLayout247.xml"/><Relationship Id="rId1" Type="http://schemas.openxmlformats.org/officeDocument/2006/relationships/slideLayout" Target="../slideLayouts/slideLayout246.xml"/><Relationship Id="rId6" Type="http://schemas.openxmlformats.org/officeDocument/2006/relationships/slideLayout" Target="../slideLayouts/slideLayout251.xml"/><Relationship Id="rId11" Type="http://schemas.openxmlformats.org/officeDocument/2006/relationships/slideLayout" Target="../slideLayouts/slideLayout256.xml"/><Relationship Id="rId5" Type="http://schemas.openxmlformats.org/officeDocument/2006/relationships/slideLayout" Target="../slideLayouts/slideLayout250.xml"/><Relationship Id="rId10" Type="http://schemas.openxmlformats.org/officeDocument/2006/relationships/slideLayout" Target="../slideLayouts/slideLayout255.xml"/><Relationship Id="rId4" Type="http://schemas.openxmlformats.org/officeDocument/2006/relationships/slideLayout" Target="../slideLayouts/slideLayout249.xml"/><Relationship Id="rId9" Type="http://schemas.openxmlformats.org/officeDocument/2006/relationships/slideLayout" Target="../slideLayouts/slideLayout25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/>
              <a:t>17.04.2017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28D42-B50C-4519-ADCF-28839E69E7B2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3771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4980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0362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6736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381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Заголовок 1"/>
          <p:cNvSpPr>
            <a:spLocks noGrp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заголовка</a:t>
            </a:r>
          </a:p>
        </p:txBody>
      </p:sp>
      <p:sp>
        <p:nvSpPr>
          <p:cNvPr id="2051" name="Текст 2"/>
          <p:cNvSpPr>
            <a:spLocks noGrp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19AF4DE-E13A-49FE-B76D-756733ACD674}" type="datetimeFigureOut">
              <a:rPr lang="ru-RU"/>
              <a:pPr>
                <a:defRPr/>
              </a:pPr>
              <a:t>17.04.2017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C5F96B8-7CFE-4157-A1A1-FF9C4F84EB75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12611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  <p:sldLayoutId id="214748374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6890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7463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3471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1853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4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8519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  <p:sldLayoutId id="2147483800" r:id="rId5"/>
    <p:sldLayoutId id="2147483801" r:id="rId6"/>
    <p:sldLayoutId id="2147483802" r:id="rId7"/>
    <p:sldLayoutId id="2147483803" r:id="rId8"/>
    <p:sldLayoutId id="2147483804" r:id="rId9"/>
    <p:sldLayoutId id="2147483805" r:id="rId10"/>
    <p:sldLayoutId id="214748380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63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0" r:id="rId3"/>
    <p:sldLayoutId id="2147483811" r:id="rId4"/>
    <p:sldLayoutId id="2147483812" r:id="rId5"/>
    <p:sldLayoutId id="2147483813" r:id="rId6"/>
    <p:sldLayoutId id="2147483814" r:id="rId7"/>
    <p:sldLayoutId id="2147483815" r:id="rId8"/>
    <p:sldLayoutId id="2147483816" r:id="rId9"/>
    <p:sldLayoutId id="2147483817" r:id="rId10"/>
    <p:sldLayoutId id="214748381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248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026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853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B9965-0652-4E0C-AD27-5DBA3E768E64}" type="datetimeFigureOut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17.04.2017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0BA718-9D03-4A99-B508-0897464B4618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296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5379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69" r:id="rId2"/>
    <p:sldLayoutId id="2147483870" r:id="rId3"/>
    <p:sldLayoutId id="2147483871" r:id="rId4"/>
    <p:sldLayoutId id="2147483872" r:id="rId5"/>
    <p:sldLayoutId id="2147483873" r:id="rId6"/>
    <p:sldLayoutId id="2147483874" r:id="rId7"/>
    <p:sldLayoutId id="2147483875" r:id="rId8"/>
    <p:sldLayoutId id="2147483876" r:id="rId9"/>
    <p:sldLayoutId id="2147483877" r:id="rId10"/>
    <p:sldLayoutId id="214748387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549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0" r:id="rId1"/>
    <p:sldLayoutId id="2147483881" r:id="rId2"/>
    <p:sldLayoutId id="2147483882" r:id="rId3"/>
    <p:sldLayoutId id="2147483883" r:id="rId4"/>
    <p:sldLayoutId id="2147483884" r:id="rId5"/>
    <p:sldLayoutId id="2147483885" r:id="rId6"/>
    <p:sldLayoutId id="2147483886" r:id="rId7"/>
    <p:sldLayoutId id="2147483887" r:id="rId8"/>
    <p:sldLayoutId id="2147483888" r:id="rId9"/>
    <p:sldLayoutId id="2147483889" r:id="rId10"/>
    <p:sldLayoutId id="214748389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959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93" r:id="rId2"/>
    <p:sldLayoutId id="2147483894" r:id="rId3"/>
    <p:sldLayoutId id="2147483895" r:id="rId4"/>
    <p:sldLayoutId id="2147483896" r:id="rId5"/>
    <p:sldLayoutId id="2147483897" r:id="rId6"/>
    <p:sldLayoutId id="2147483898" r:id="rId7"/>
    <p:sldLayoutId id="2147483899" r:id="rId8"/>
    <p:sldLayoutId id="2147483900" r:id="rId9"/>
    <p:sldLayoutId id="2147483901" r:id="rId10"/>
    <p:sldLayoutId id="214748390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985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4" r:id="rId1"/>
    <p:sldLayoutId id="2147483905" r:id="rId2"/>
    <p:sldLayoutId id="2147483906" r:id="rId3"/>
    <p:sldLayoutId id="2147483907" r:id="rId4"/>
    <p:sldLayoutId id="2147483908" r:id="rId5"/>
    <p:sldLayoutId id="2147483909" r:id="rId6"/>
    <p:sldLayoutId id="2147483910" r:id="rId7"/>
    <p:sldLayoutId id="2147483911" r:id="rId8"/>
    <p:sldLayoutId id="2147483912" r:id="rId9"/>
    <p:sldLayoutId id="2147483913" r:id="rId10"/>
    <p:sldLayoutId id="214748391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905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9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1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3E3B47-F62D-4BF2-96BF-078F88DA6C73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22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8" r:id="rId1"/>
    <p:sldLayoutId id="2147483929" r:id="rId2"/>
    <p:sldLayoutId id="2147483930" r:id="rId3"/>
    <p:sldLayoutId id="2147483931" r:id="rId4"/>
    <p:sldLayoutId id="2147483932" r:id="rId5"/>
    <p:sldLayoutId id="2147483933" r:id="rId6"/>
    <p:sldLayoutId id="2147483934" r:id="rId7"/>
    <p:sldLayoutId id="2147483935" r:id="rId8"/>
    <p:sldLayoutId id="2147483936" r:id="rId9"/>
    <p:sldLayoutId id="2147483937" r:id="rId10"/>
    <p:sldLayoutId id="214748393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tiff"/><Relationship Id="rId5" Type="http://schemas.openxmlformats.org/officeDocument/2006/relationships/image" Target="../media/image29.tiff"/><Relationship Id="rId4" Type="http://schemas.openxmlformats.org/officeDocument/2006/relationships/image" Target="../media/image28.tiff"/><Relationship Id="rId9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7" Type="http://schemas.openxmlformats.org/officeDocument/2006/relationships/image" Target="../media/image6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5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5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0.tiff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36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Relationship Id="rId9" Type="http://schemas.openxmlformats.org/officeDocument/2006/relationships/image" Target="../media/image6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tif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6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6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2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6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6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6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tiff"/><Relationship Id="rId2" Type="http://schemas.openxmlformats.org/officeDocument/2006/relationships/image" Target="../media/image75.tiff"/><Relationship Id="rId1" Type="http://schemas.openxmlformats.org/officeDocument/2006/relationships/slideLayout" Target="../slideLayouts/slideLayout36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6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50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tiff"/><Relationship Id="rId3" Type="http://schemas.openxmlformats.org/officeDocument/2006/relationships/image" Target="../media/image79.tiff"/><Relationship Id="rId7" Type="http://schemas.openxmlformats.org/officeDocument/2006/relationships/image" Target="../media/image83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82.tiff"/><Relationship Id="rId5" Type="http://schemas.openxmlformats.org/officeDocument/2006/relationships/image" Target="../media/image81.tiff"/><Relationship Id="rId10" Type="http://schemas.openxmlformats.org/officeDocument/2006/relationships/image" Target="../media/image6.png"/><Relationship Id="rId4" Type="http://schemas.openxmlformats.org/officeDocument/2006/relationships/image" Target="../media/image80.tiff"/><Relationship Id="rId9" Type="http://schemas.openxmlformats.org/officeDocument/2006/relationships/image" Target="../media/image5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47.xml"/><Relationship Id="rId4" Type="http://schemas.openxmlformats.org/officeDocument/2006/relationships/image" Target="../media/image2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tiff"/><Relationship Id="rId3" Type="http://schemas.openxmlformats.org/officeDocument/2006/relationships/image" Target="../media/image87.tiff"/><Relationship Id="rId7" Type="http://schemas.openxmlformats.org/officeDocument/2006/relationships/image" Target="../media/image91.tiff"/><Relationship Id="rId2" Type="http://schemas.openxmlformats.org/officeDocument/2006/relationships/image" Target="../media/image86.tiff"/><Relationship Id="rId1" Type="http://schemas.openxmlformats.org/officeDocument/2006/relationships/slideLayout" Target="../slideLayouts/slideLayout47.xml"/><Relationship Id="rId6" Type="http://schemas.openxmlformats.org/officeDocument/2006/relationships/image" Target="../media/image90.tiff"/><Relationship Id="rId5" Type="http://schemas.openxmlformats.org/officeDocument/2006/relationships/image" Target="../media/image89.tiff"/><Relationship Id="rId10" Type="http://schemas.openxmlformats.org/officeDocument/2006/relationships/image" Target="../media/image6.png"/><Relationship Id="rId4" Type="http://schemas.openxmlformats.org/officeDocument/2006/relationships/image" Target="../media/image88.tiff"/><Relationship Id="rId9" Type="http://schemas.openxmlformats.org/officeDocument/2006/relationships/image" Target="../media/image5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4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13" Type="http://schemas.openxmlformats.org/officeDocument/2006/relationships/image" Target="../media/image105.png"/><Relationship Id="rId18" Type="http://schemas.openxmlformats.org/officeDocument/2006/relationships/image" Target="../media/image107.tiff"/><Relationship Id="rId3" Type="http://schemas.openxmlformats.org/officeDocument/2006/relationships/image" Target="../media/image95.tiff"/><Relationship Id="rId21" Type="http://schemas.openxmlformats.org/officeDocument/2006/relationships/image" Target="../media/image110.png"/><Relationship Id="rId7" Type="http://schemas.openxmlformats.org/officeDocument/2006/relationships/image" Target="../media/image99.png"/><Relationship Id="rId12" Type="http://schemas.openxmlformats.org/officeDocument/2006/relationships/image" Target="../media/image104.png"/><Relationship Id="rId17" Type="http://schemas.openxmlformats.org/officeDocument/2006/relationships/image" Target="../media/image91.tiff"/><Relationship Id="rId25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6" Type="http://schemas.openxmlformats.org/officeDocument/2006/relationships/image" Target="../media/image90.tiff"/><Relationship Id="rId20" Type="http://schemas.openxmlformats.org/officeDocument/2006/relationships/image" Target="../media/image109.pn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98.png"/><Relationship Id="rId11" Type="http://schemas.openxmlformats.org/officeDocument/2006/relationships/image" Target="../media/image103.png"/><Relationship Id="rId24" Type="http://schemas.openxmlformats.org/officeDocument/2006/relationships/image" Target="../media/image5.png"/><Relationship Id="rId5" Type="http://schemas.openxmlformats.org/officeDocument/2006/relationships/image" Target="../media/image97.png"/><Relationship Id="rId15" Type="http://schemas.openxmlformats.org/officeDocument/2006/relationships/image" Target="../media/image89.tiff"/><Relationship Id="rId23" Type="http://schemas.openxmlformats.org/officeDocument/2006/relationships/image" Target="../media/image112.png"/><Relationship Id="rId10" Type="http://schemas.openxmlformats.org/officeDocument/2006/relationships/image" Target="../media/image102.png"/><Relationship Id="rId19" Type="http://schemas.openxmlformats.org/officeDocument/2006/relationships/image" Target="../media/image108.png"/><Relationship Id="rId4" Type="http://schemas.openxmlformats.org/officeDocument/2006/relationships/image" Target="../media/image96.png"/><Relationship Id="rId9" Type="http://schemas.openxmlformats.org/officeDocument/2006/relationships/image" Target="../media/image101.png"/><Relationship Id="rId14" Type="http://schemas.openxmlformats.org/officeDocument/2006/relationships/image" Target="../media/image106.tiff"/><Relationship Id="rId22" Type="http://schemas.openxmlformats.org/officeDocument/2006/relationships/image" Target="../media/image111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89.tiff"/><Relationship Id="rId7" Type="http://schemas.openxmlformats.org/officeDocument/2006/relationships/image" Target="../media/image92.tiff"/><Relationship Id="rId2" Type="http://schemas.openxmlformats.org/officeDocument/2006/relationships/image" Target="../media/image88.tiff"/><Relationship Id="rId1" Type="http://schemas.openxmlformats.org/officeDocument/2006/relationships/slideLayout" Target="../slideLayouts/slideLayout47.xml"/><Relationship Id="rId6" Type="http://schemas.openxmlformats.org/officeDocument/2006/relationships/image" Target="../media/image87.tiff"/><Relationship Id="rId5" Type="http://schemas.openxmlformats.org/officeDocument/2006/relationships/image" Target="../media/image91.tiff"/><Relationship Id="rId4" Type="http://schemas.openxmlformats.org/officeDocument/2006/relationships/image" Target="../media/image90.tiff"/><Relationship Id="rId9" Type="http://schemas.openxmlformats.org/officeDocument/2006/relationships/image" Target="../media/image6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3.tiff"/><Relationship Id="rId1" Type="http://schemas.openxmlformats.org/officeDocument/2006/relationships/slideLayout" Target="../slideLayouts/slideLayout47.xml"/><Relationship Id="rId4" Type="http://schemas.openxmlformats.org/officeDocument/2006/relationships/image" Target="../media/image6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4.tiff"/><Relationship Id="rId1" Type="http://schemas.openxmlformats.org/officeDocument/2006/relationships/slideLayout" Target="../slideLayouts/slideLayout47.xml"/><Relationship Id="rId4" Type="http://schemas.openxmlformats.org/officeDocument/2006/relationships/image" Target="../media/image6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5.tiff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6.png"/></Relationships>
</file>

<file path=ppt/slides/_rels/slide6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4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17.tiff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tiff"/><Relationship Id="rId2" Type="http://schemas.openxmlformats.org/officeDocument/2006/relationships/image" Target="../media/image118.tiff"/><Relationship Id="rId1" Type="http://schemas.openxmlformats.org/officeDocument/2006/relationships/slideLayout" Target="../slideLayouts/slideLayout5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6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7" Type="http://schemas.openxmlformats.org/officeDocument/2006/relationships/image" Target="../media/image6.png"/><Relationship Id="rId2" Type="http://schemas.openxmlformats.org/officeDocument/2006/relationships/image" Target="../media/image118.tiff"/><Relationship Id="rId1" Type="http://schemas.openxmlformats.org/officeDocument/2006/relationships/slideLayout" Target="../slideLayouts/slideLayout69.xml"/><Relationship Id="rId6" Type="http://schemas.openxmlformats.org/officeDocument/2006/relationships/image" Target="../media/image5.png"/><Relationship Id="rId5" Type="http://schemas.openxmlformats.org/officeDocument/2006/relationships/image" Target="../media/image123.tiff"/><Relationship Id="rId4" Type="http://schemas.microsoft.com/office/2007/relationships/hdphoto" Target="../media/hdphoto2.wdp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9.tiff"/><Relationship Id="rId3" Type="http://schemas.openxmlformats.org/officeDocument/2006/relationships/image" Target="../media/image124.tiff"/><Relationship Id="rId7" Type="http://schemas.openxmlformats.org/officeDocument/2006/relationships/image" Target="../media/image128.tif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8.xml"/><Relationship Id="rId6" Type="http://schemas.openxmlformats.org/officeDocument/2006/relationships/image" Target="../media/image127.tiff"/><Relationship Id="rId5" Type="http://schemas.openxmlformats.org/officeDocument/2006/relationships/image" Target="../media/image126.tiff"/><Relationship Id="rId10" Type="http://schemas.openxmlformats.org/officeDocument/2006/relationships/image" Target="../media/image6.png"/><Relationship Id="rId4" Type="http://schemas.openxmlformats.org/officeDocument/2006/relationships/image" Target="../media/image125.tiff"/><Relationship Id="rId9" Type="http://schemas.openxmlformats.org/officeDocument/2006/relationships/image" Target="../media/image5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30.tiff"/><Relationship Id="rId1" Type="http://schemas.openxmlformats.org/officeDocument/2006/relationships/slideLayout" Target="../slideLayouts/slideLayout82.xml"/><Relationship Id="rId4" Type="http://schemas.openxmlformats.org/officeDocument/2006/relationships/image" Target="../media/image6.pn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32.tiff"/><Relationship Id="rId7" Type="http://schemas.openxmlformats.org/officeDocument/2006/relationships/image" Target="../media/image5.png"/><Relationship Id="rId2" Type="http://schemas.openxmlformats.org/officeDocument/2006/relationships/image" Target="../media/image131.tiff"/><Relationship Id="rId1" Type="http://schemas.openxmlformats.org/officeDocument/2006/relationships/slideLayout" Target="../slideLayouts/slideLayout92.xml"/><Relationship Id="rId6" Type="http://schemas.openxmlformats.org/officeDocument/2006/relationships/image" Target="../media/image135.tiff"/><Relationship Id="rId5" Type="http://schemas.openxmlformats.org/officeDocument/2006/relationships/image" Target="../media/image134.tiff"/><Relationship Id="rId4" Type="http://schemas.openxmlformats.org/officeDocument/2006/relationships/image" Target="../media/image133.tiff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image" Target="../media/image136.tiff"/><Relationship Id="rId1" Type="http://schemas.openxmlformats.org/officeDocument/2006/relationships/slideLayout" Target="../slideLayouts/slideLayout104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38.png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22.png"/><Relationship Id="rId7" Type="http://schemas.openxmlformats.org/officeDocument/2006/relationships/image" Target="../media/image5.png"/><Relationship Id="rId2" Type="http://schemas.openxmlformats.org/officeDocument/2006/relationships/image" Target="../media/image118.tiff"/><Relationship Id="rId1" Type="http://schemas.openxmlformats.org/officeDocument/2006/relationships/slideLayout" Target="../slideLayouts/slideLayout115.xml"/><Relationship Id="rId6" Type="http://schemas.openxmlformats.org/officeDocument/2006/relationships/image" Target="../media/image140.tiff"/><Relationship Id="rId5" Type="http://schemas.openxmlformats.org/officeDocument/2006/relationships/image" Target="../media/image139.tiff"/><Relationship Id="rId4" Type="http://schemas.microsoft.com/office/2007/relationships/hdphoto" Target="../media/hdphoto2.wdp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41.jpg"/><Relationship Id="rId1" Type="http://schemas.openxmlformats.org/officeDocument/2006/relationships/slideLayout" Target="../slideLayouts/slideLayout115.xml"/><Relationship Id="rId4" Type="http://schemas.openxmlformats.org/officeDocument/2006/relationships/image" Target="../media/image2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42.tiff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6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43.tiff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6.png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0.png"/><Relationship Id="rId3" Type="http://schemas.openxmlformats.org/officeDocument/2006/relationships/image" Target="../media/image145.tiff"/><Relationship Id="rId7" Type="http://schemas.openxmlformats.org/officeDocument/2006/relationships/image" Target="../media/image149.tiff"/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69.xml"/><Relationship Id="rId6" Type="http://schemas.openxmlformats.org/officeDocument/2006/relationships/image" Target="../media/image148.tiff"/><Relationship Id="rId5" Type="http://schemas.openxmlformats.org/officeDocument/2006/relationships/image" Target="../media/image147.tiff"/><Relationship Id="rId10" Type="http://schemas.openxmlformats.org/officeDocument/2006/relationships/image" Target="../media/image6.png"/><Relationship Id="rId4" Type="http://schemas.openxmlformats.org/officeDocument/2006/relationships/image" Target="../media/image146.tiff"/><Relationship Id="rId9" Type="http://schemas.openxmlformats.org/officeDocument/2006/relationships/image" Target="../media/image5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tiff"/><Relationship Id="rId2" Type="http://schemas.openxmlformats.org/officeDocument/2006/relationships/image" Target="../media/image151.tiff"/><Relationship Id="rId1" Type="http://schemas.openxmlformats.org/officeDocument/2006/relationships/slideLayout" Target="../slideLayouts/slideLayout6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jpeg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6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55.jpg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2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jpeg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6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57.tiff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6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tiff"/><Relationship Id="rId2" Type="http://schemas.openxmlformats.org/officeDocument/2006/relationships/image" Target="../media/image158.tiff"/><Relationship Id="rId1" Type="http://schemas.openxmlformats.org/officeDocument/2006/relationships/slideLayout" Target="../slideLayouts/slideLayout6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60.tiff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6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61.jpg"/><Relationship Id="rId1" Type="http://schemas.openxmlformats.org/officeDocument/2006/relationships/slideLayout" Target="../slideLayouts/slideLayout126.xml"/><Relationship Id="rId4" Type="http://schemas.openxmlformats.org/officeDocument/2006/relationships/image" Target="../media/image2.png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8.png"/><Relationship Id="rId3" Type="http://schemas.openxmlformats.org/officeDocument/2006/relationships/image" Target="../media/image163.png"/><Relationship Id="rId7" Type="http://schemas.openxmlformats.org/officeDocument/2006/relationships/image" Target="../media/image167.png"/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137.xml"/><Relationship Id="rId6" Type="http://schemas.openxmlformats.org/officeDocument/2006/relationships/image" Target="../media/image166.png"/><Relationship Id="rId5" Type="http://schemas.openxmlformats.org/officeDocument/2006/relationships/image" Target="../media/image165.png"/><Relationship Id="rId4" Type="http://schemas.openxmlformats.org/officeDocument/2006/relationships/image" Target="../media/image164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148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71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72.png"/><Relationship Id="rId1" Type="http://schemas.openxmlformats.org/officeDocument/2006/relationships/slideLayout" Target="../slideLayouts/slideLayout148.xml"/><Relationship Id="rId4" Type="http://schemas.openxmlformats.org/officeDocument/2006/relationships/image" Target="../media/image6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5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74.png"/><Relationship Id="rId1" Type="http://schemas.openxmlformats.org/officeDocument/2006/relationships/slideLayout" Target="../slideLayouts/slideLayout159.xml"/><Relationship Id="rId4" Type="http://schemas.openxmlformats.org/officeDocument/2006/relationships/image" Target="../media/image6.png"/></Relationships>
</file>

<file path=ppt/slides/_rels/slide8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75.jpeg"/><Relationship Id="rId1" Type="http://schemas.openxmlformats.org/officeDocument/2006/relationships/slideLayout" Target="../slideLayouts/slideLayout159.xml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58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5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png"/><Relationship Id="rId2" Type="http://schemas.openxmlformats.org/officeDocument/2006/relationships/image" Target="../media/image171.png"/><Relationship Id="rId1" Type="http://schemas.openxmlformats.org/officeDocument/2006/relationships/slideLayout" Target="../slideLayouts/slideLayout159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79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80.jpg"/><Relationship Id="rId1" Type="http://schemas.openxmlformats.org/officeDocument/2006/relationships/slideLayout" Target="../slideLayouts/slideLayout159.xml"/><Relationship Id="rId4" Type="http://schemas.openxmlformats.org/officeDocument/2006/relationships/image" Target="../media/image2.png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159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169.xml"/><Relationship Id="rId4" Type="http://schemas.openxmlformats.org/officeDocument/2006/relationships/image" Target="../media/image6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80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84.jpg"/><Relationship Id="rId1" Type="http://schemas.openxmlformats.org/officeDocument/2006/relationships/slideLayout" Target="../slideLayouts/slideLayout181.xml"/><Relationship Id="rId4" Type="http://schemas.openxmlformats.org/officeDocument/2006/relationships/image" Target="../media/image2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7" Type="http://schemas.openxmlformats.org/officeDocument/2006/relationships/image" Target="../media/image6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92.xml"/><Relationship Id="rId6" Type="http://schemas.openxmlformats.org/officeDocument/2006/relationships/image" Target="../media/image5.png"/><Relationship Id="rId5" Type="http://schemas.openxmlformats.org/officeDocument/2006/relationships/image" Target="../media/image186.png"/><Relationship Id="rId4" Type="http://schemas.openxmlformats.org/officeDocument/2006/relationships/image" Target="../media/image185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7.png"/><Relationship Id="rId1" Type="http://schemas.openxmlformats.org/officeDocument/2006/relationships/slideLayout" Target="../slideLayouts/slideLayout192.xml"/><Relationship Id="rId4" Type="http://schemas.openxmlformats.org/officeDocument/2006/relationships/image" Target="../media/image6.png"/></Relationships>
</file>

<file path=ppt/slides/_rels/slide9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89.png"/><Relationship Id="rId7" Type="http://schemas.openxmlformats.org/officeDocument/2006/relationships/image" Target="../media/image5.png"/><Relationship Id="rId2" Type="http://schemas.openxmlformats.org/officeDocument/2006/relationships/image" Target="../media/image188.png"/><Relationship Id="rId1" Type="http://schemas.openxmlformats.org/officeDocument/2006/relationships/slideLayout" Target="../slideLayouts/slideLayout203.xml"/><Relationship Id="rId6" Type="http://schemas.openxmlformats.org/officeDocument/2006/relationships/image" Target="../media/image192.png"/><Relationship Id="rId5" Type="http://schemas.openxmlformats.org/officeDocument/2006/relationships/image" Target="../media/image191.png"/><Relationship Id="rId4" Type="http://schemas.openxmlformats.org/officeDocument/2006/relationships/image" Target="../media/image190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93.jpg"/><Relationship Id="rId1" Type="http://schemas.openxmlformats.org/officeDocument/2006/relationships/slideLayout" Target="../slideLayouts/slideLayout203.xml"/><Relationship Id="rId4" Type="http://schemas.openxmlformats.org/officeDocument/2006/relationships/image" Target="../media/image2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0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94.pn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6.png"/><Relationship Id="rId2" Type="http://schemas.openxmlformats.org/officeDocument/2006/relationships/image" Target="../media/image195.png"/><Relationship Id="rId1" Type="http://schemas.openxmlformats.org/officeDocument/2006/relationships/slideLayout" Target="../slideLayouts/slideLayout214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97.pn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98.jpg"/><Relationship Id="rId1" Type="http://schemas.openxmlformats.org/officeDocument/2006/relationships/slideLayout" Target="../slideLayouts/slideLayout225.xml"/><Relationship Id="rId4" Type="http://schemas.openxmlformats.org/officeDocument/2006/relationships/image" Target="../media/image2.pn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99.png"/><Relationship Id="rId1" Type="http://schemas.openxmlformats.org/officeDocument/2006/relationships/slideLayout" Target="../slideLayouts/slideLayout224.xml"/><Relationship Id="rId4" Type="http://schemas.openxmlformats.org/officeDocument/2006/relationships/image" Target="../media/image6.pn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00.png"/><Relationship Id="rId1" Type="http://schemas.openxmlformats.org/officeDocument/2006/relationships/slideLayout" Target="../slideLayouts/slideLayout236.xml"/><Relationship Id="rId4" Type="http://schemas.openxmlformats.org/officeDocument/2006/relationships/image" Target="../media/image6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01.png"/><Relationship Id="rId1" Type="http://schemas.openxmlformats.org/officeDocument/2006/relationships/slideLayout" Target="../slideLayouts/slideLayout247.xml"/><Relationship Id="rId4" Type="http://schemas.openxmlformats.org/officeDocument/2006/relationships/image" Target="../media/image6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4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ustomShape 1"/>
          <p:cNvSpPr/>
          <p:nvPr/>
        </p:nvSpPr>
        <p:spPr>
          <a:xfrm>
            <a:off x="0" y="-27384"/>
            <a:ext cx="9142560" cy="6885384"/>
          </a:xfrm>
          <a:prstGeom prst="rect">
            <a:avLst/>
          </a:prstGeom>
          <a:gradFill>
            <a:gsLst>
              <a:gs pos="0">
                <a:srgbClr val="00CCFF"/>
              </a:gs>
              <a:gs pos="100000">
                <a:srgbClr val="83CAFF"/>
              </a:gs>
            </a:gsLst>
            <a:lin ang="0"/>
          </a:gra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8" name="TextBox 7"/>
          <p:cNvSpPr txBox="1"/>
          <p:nvPr/>
        </p:nvSpPr>
        <p:spPr>
          <a:xfrm>
            <a:off x="457200" y="2468941"/>
            <a:ext cx="8001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200" dirty="0" smtClean="0">
                <a:solidFill>
                  <a:schemeClr val="bg1"/>
                </a:solidFill>
                <a:latin typeface="+mn-lt"/>
              </a:rPr>
              <a:t>БИТРИКС24: </a:t>
            </a:r>
          </a:p>
          <a:p>
            <a:pPr algn="ctr"/>
            <a:r>
              <a:rPr lang="ru-RU" sz="3200" dirty="0" smtClean="0">
                <a:solidFill>
                  <a:schemeClr val="bg1"/>
                </a:solidFill>
                <a:latin typeface="+mn-lt"/>
              </a:rPr>
              <a:t>ПОВЫШАЕМ ЭФФЕКТИВНОСТЬ РАБОТЫ КОМПАНИИ</a:t>
            </a:r>
            <a:endParaRPr lang="ru-RU" sz="3200" dirty="0" smtClean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10" name="Прямая соединительная линия 9"/>
          <p:cNvCxnSpPr/>
          <p:nvPr/>
        </p:nvCxnSpPr>
        <p:spPr>
          <a:xfrm>
            <a:off x="3581400" y="4343400"/>
            <a:ext cx="1981200" cy="0"/>
          </a:xfrm>
          <a:prstGeom prst="line">
            <a:avLst/>
          </a:prstGeom>
          <a:ln w="12700">
            <a:solidFill>
              <a:srgbClr val="FFA18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 descr="C:\Users\filippov\Desktop\logo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861236"/>
            <a:ext cx="686848" cy="41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Рисунок 10"/>
          <p:cNvPicPr/>
          <p:nvPr/>
        </p:nvPicPr>
        <p:blipFill>
          <a:blip r:embed="rId3"/>
          <a:stretch/>
        </p:blipFill>
        <p:spPr>
          <a:xfrm>
            <a:off x="3168000" y="1247400"/>
            <a:ext cx="2650320" cy="83952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69178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13" y="314317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Что такое Битрикс24?</a:t>
            </a:r>
          </a:p>
        </p:txBody>
      </p:sp>
      <p:sp>
        <p:nvSpPr>
          <p:cNvPr id="12" name="Прямоугольник 11"/>
          <p:cNvSpPr/>
          <p:nvPr/>
        </p:nvSpPr>
        <p:spPr>
          <a:xfrm>
            <a:off x="1371599" y="1044879"/>
            <a:ext cx="6400800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1000"/>
              </a:spcBef>
              <a:buClr>
                <a:srgbClr val="33CCFF"/>
              </a:buClr>
            </a:pPr>
            <a:r>
              <a:rPr lang="ru-RU" sz="1900" b="0" dirty="0" smtClean="0">
                <a:solidFill>
                  <a:schemeClr val="bg1">
                    <a:lumMod val="50000"/>
                  </a:schemeClr>
                </a:solidFill>
                <a:latin typeface="Calibri "/>
                <a:ea typeface="Calibri"/>
                <a:cs typeface="Calibri Light"/>
              </a:rPr>
              <a:t>полный </a:t>
            </a:r>
            <a:r>
              <a:rPr lang="ru-RU" sz="1900" b="0" dirty="0">
                <a:solidFill>
                  <a:schemeClr val="bg1">
                    <a:lumMod val="50000"/>
                  </a:schemeClr>
                </a:solidFill>
                <a:latin typeface="Calibri "/>
                <a:ea typeface="Calibri"/>
                <a:cs typeface="Calibri Light"/>
              </a:rPr>
              <a:t>комплект </a:t>
            </a:r>
            <a:r>
              <a:rPr lang="ru-RU" sz="1900" b="0" dirty="0" smtClean="0">
                <a:solidFill>
                  <a:schemeClr val="bg1">
                    <a:lumMod val="50000"/>
                  </a:schemeClr>
                </a:solidFill>
                <a:latin typeface="Calibri "/>
                <a:ea typeface="Calibri"/>
                <a:cs typeface="Calibri Light"/>
              </a:rPr>
              <a:t>инструментов для </a:t>
            </a:r>
            <a:r>
              <a:rPr lang="ru-RU" sz="1900" b="0" dirty="0">
                <a:solidFill>
                  <a:schemeClr val="bg1">
                    <a:lumMod val="50000"/>
                  </a:schemeClr>
                </a:solidFill>
                <a:latin typeface="Calibri "/>
                <a:ea typeface="Calibri"/>
                <a:cs typeface="Calibri Light"/>
              </a:rPr>
              <a:t>организации работы </a:t>
            </a:r>
            <a:r>
              <a:rPr lang="ru-RU" sz="1900" b="0" dirty="0" smtClean="0">
                <a:solidFill>
                  <a:schemeClr val="bg1">
                    <a:lumMod val="50000"/>
                  </a:schemeClr>
                </a:solidFill>
                <a:latin typeface="Calibri "/>
                <a:ea typeface="Calibri"/>
                <a:cs typeface="Calibri Light"/>
              </a:rPr>
              <a:t>компании</a:t>
            </a:r>
            <a:endParaRPr lang="ru-RU" sz="1900" b="0" dirty="0">
              <a:solidFill>
                <a:schemeClr val="bg1">
                  <a:lumMod val="50000"/>
                </a:schemeClr>
              </a:solidFill>
              <a:latin typeface="Calibri "/>
              <a:ea typeface="Calibri"/>
              <a:cs typeface="Calibri Light"/>
            </a:endParaRPr>
          </a:p>
        </p:txBody>
      </p:sp>
      <p:grpSp>
        <p:nvGrpSpPr>
          <p:cNvPr id="11" name="Группа 10"/>
          <p:cNvGrpSpPr/>
          <p:nvPr/>
        </p:nvGrpSpPr>
        <p:grpSpPr>
          <a:xfrm>
            <a:off x="1379982" y="1700811"/>
            <a:ext cx="6504386" cy="4649748"/>
            <a:chOff x="1523999" y="1947604"/>
            <a:chExt cx="6095999" cy="4287296"/>
          </a:xfrm>
        </p:grpSpPr>
        <p:grpSp>
          <p:nvGrpSpPr>
            <p:cNvPr id="5" name="Группа 4"/>
            <p:cNvGrpSpPr/>
            <p:nvPr/>
          </p:nvGrpSpPr>
          <p:grpSpPr>
            <a:xfrm>
              <a:off x="1523999" y="1947604"/>
              <a:ext cx="6095999" cy="4287296"/>
              <a:chOff x="1523999" y="1920172"/>
              <a:chExt cx="6095999" cy="4287296"/>
            </a:xfrm>
          </p:grpSpPr>
          <p:pic>
            <p:nvPicPr>
              <p:cNvPr id="3" name="Рисунок 2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23999" y="1920172"/>
                <a:ext cx="6095999" cy="4287296"/>
              </a:xfrm>
              <a:prstGeom prst="rect">
                <a:avLst/>
              </a:prstGeom>
            </p:spPr>
          </p:pic>
          <p:sp>
            <p:nvSpPr>
              <p:cNvPr id="4" name="Овал 3"/>
              <p:cNvSpPr/>
              <p:nvPr/>
            </p:nvSpPr>
            <p:spPr bwMode="auto">
              <a:xfrm>
                <a:off x="3124200" y="2558872"/>
                <a:ext cx="2667000" cy="2698928"/>
              </a:xfrm>
              <a:prstGeom prst="ellipse">
                <a:avLst/>
              </a:prstGeom>
              <a:solidFill>
                <a:schemeClr val="bg1"/>
              </a:solidFill>
              <a:ln w="254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ru-RU" sz="12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</p:grpSp>
        <p:pic>
          <p:nvPicPr>
            <p:cNvPr id="13" name="Изображение 30"/>
            <p:cNvPicPr>
              <a:picLocks noChangeAspect="1"/>
            </p:cNvPicPr>
            <p:nvPr/>
          </p:nvPicPr>
          <p:blipFill>
            <a:blip r:embed="rId4" cstate="print">
              <a:alphaModFix amt="86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93839" y="3759562"/>
              <a:ext cx="1927722" cy="352412"/>
            </a:xfrm>
            <a:prstGeom prst="rect">
              <a:avLst/>
            </a:prstGeom>
          </p:spPr>
        </p:pic>
      </p:grpSp>
      <p:grpSp>
        <p:nvGrpSpPr>
          <p:cNvPr id="14" name="Группа 13"/>
          <p:cNvGrpSpPr/>
          <p:nvPr/>
        </p:nvGrpSpPr>
        <p:grpSpPr>
          <a:xfrm>
            <a:off x="251520" y="6061758"/>
            <a:ext cx="8589168" cy="532791"/>
            <a:chOff x="251520" y="6061758"/>
            <a:chExt cx="8589168" cy="532791"/>
          </a:xfrm>
        </p:grpSpPr>
        <p:pic>
          <p:nvPicPr>
            <p:cNvPr id="15" name="Picture 2" descr="C:\Users\filippov\Desktop\Untitled-2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64288" y="6165304"/>
              <a:ext cx="1676400" cy="3257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Рисунок 15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1520" y="6061758"/>
              <a:ext cx="1679449" cy="53279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6990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6" t="2250" b="10848"/>
          <a:stretch/>
        </p:blipFill>
        <p:spPr bwMode="auto">
          <a:xfrm>
            <a:off x="955977" y="692696"/>
            <a:ext cx="7462405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" name="Группа 3"/>
          <p:cNvGrpSpPr/>
          <p:nvPr/>
        </p:nvGrpSpPr>
        <p:grpSpPr>
          <a:xfrm>
            <a:off x="251520" y="6061758"/>
            <a:ext cx="8589168" cy="532791"/>
            <a:chOff x="251520" y="6061758"/>
            <a:chExt cx="8589168" cy="532791"/>
          </a:xfrm>
        </p:grpSpPr>
        <p:pic>
          <p:nvPicPr>
            <p:cNvPr id="5" name="Picture 2" descr="C:\Users\filippov\Desktop\Untitled-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64288" y="6165304"/>
              <a:ext cx="1676400" cy="3257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Рисунок 5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1520" y="6061758"/>
              <a:ext cx="1679449" cy="53279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90601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11" descr="Depositphotos_21975971_l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26" r="25000" b="7154"/>
          <a:stretch/>
        </p:blipFill>
        <p:spPr>
          <a:xfrm>
            <a:off x="-1" y="0"/>
            <a:ext cx="9144001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1371611" y="3075057"/>
            <a:ext cx="6476999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chemeClr val="bg1"/>
                </a:solidFill>
                <a:latin typeface="Calibri "/>
                <a:cs typeface="Arial"/>
              </a:rPr>
              <a:t>Объединяет компанию</a:t>
            </a:r>
            <a:endParaRPr lang="ru-RU" sz="4000" dirty="0">
              <a:solidFill>
                <a:schemeClr val="bg1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4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/>
          <p:nvPr/>
        </p:nvPicPr>
        <p:blipFill>
          <a:blip r:embed="rId4"/>
          <a:stretch/>
        </p:blipFill>
        <p:spPr>
          <a:xfrm>
            <a:off x="539552" y="5967441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36641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06643" y="1371600"/>
            <a:ext cx="829549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00"/>
              </a:spcBef>
              <a:spcAft>
                <a:spcPts val="400"/>
              </a:spcAft>
            </a:pPr>
            <a:r>
              <a:rPr lang="ru-RU" sz="2600" b="0" dirty="0" smtClean="0">
                <a:latin typeface="Calibri"/>
                <a:ea typeface="Calibri"/>
                <a:cs typeface="Calibri"/>
              </a:rPr>
              <a:t>Компания </a:t>
            </a:r>
            <a:r>
              <a:rPr lang="ru-RU" sz="2600" b="0" dirty="0">
                <a:latin typeface="Calibri"/>
                <a:ea typeface="Calibri"/>
                <a:cs typeface="Calibri"/>
              </a:rPr>
              <a:t>как «черный ящик</a:t>
            </a:r>
            <a:r>
              <a:rPr lang="ru-RU" sz="2600" b="0" dirty="0" smtClean="0">
                <a:latin typeface="Calibri"/>
                <a:ea typeface="Calibri"/>
                <a:cs typeface="Calibri"/>
              </a:rPr>
              <a:t>»</a:t>
            </a:r>
            <a:r>
              <a:rPr lang="en-US" sz="2600" b="0" dirty="0" smtClean="0">
                <a:latin typeface="Calibri"/>
                <a:ea typeface="Calibri"/>
                <a:cs typeface="Calibri"/>
              </a:rPr>
              <a:t>:</a:t>
            </a:r>
            <a:r>
              <a:rPr lang="ru-RU" sz="2600" b="0" dirty="0" smtClean="0">
                <a:latin typeface="Calibri"/>
                <a:ea typeface="Calibri"/>
                <a:cs typeface="Calibri"/>
              </a:rPr>
              <a:t> </a:t>
            </a:r>
            <a:r>
              <a:rPr lang="ru-RU" sz="2600" b="0" dirty="0">
                <a:latin typeface="Calibri"/>
                <a:ea typeface="Calibri"/>
                <a:cs typeface="Calibri"/>
              </a:rPr>
              <a:t>все на «устных договоренностях» между </a:t>
            </a:r>
            <a:r>
              <a:rPr lang="ru-RU" sz="2600" b="0" dirty="0" smtClean="0">
                <a:latin typeface="Calibri"/>
                <a:ea typeface="Calibri"/>
                <a:cs typeface="Calibri"/>
              </a:rPr>
              <a:t>сотрудниками… </a:t>
            </a:r>
            <a:endParaRPr lang="ru-RU" sz="2600" b="0" dirty="0">
              <a:latin typeface="Calibri"/>
              <a:ea typeface="Calibri"/>
              <a:cs typeface="Calibri"/>
            </a:endParaRP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289011" y="485531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b="1" dirty="0" smtClean="0">
                <a:latin typeface="Calibri"/>
                <a:cs typeface="Calibri"/>
                <a:sym typeface="Wingdings"/>
              </a:rPr>
              <a:t>Как обычно</a:t>
            </a:r>
            <a:endParaRPr lang="en-US" sz="3200" b="1" dirty="0">
              <a:latin typeface="Calibri"/>
              <a:cs typeface="Calibri"/>
            </a:endParaRPr>
          </a:p>
        </p:txBody>
      </p:sp>
      <p:pic>
        <p:nvPicPr>
          <p:cNvPr id="2" name="Изображение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0" y="2514619"/>
            <a:ext cx="3505200" cy="3535031"/>
          </a:xfrm>
          <a:prstGeom prst="rect">
            <a:avLst/>
          </a:prstGeom>
        </p:spPr>
      </p:pic>
      <p:cxnSp>
        <p:nvCxnSpPr>
          <p:cNvPr id="5" name="Прямая со стрелкой 4"/>
          <p:cNvCxnSpPr/>
          <p:nvPr/>
        </p:nvCxnSpPr>
        <p:spPr bwMode="auto">
          <a:xfrm>
            <a:off x="1371600" y="4267200"/>
            <a:ext cx="2286000" cy="0"/>
          </a:xfrm>
          <a:prstGeom prst="straightConnector1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5" name="Прямая со стрелкой 14"/>
          <p:cNvCxnSpPr/>
          <p:nvPr/>
        </p:nvCxnSpPr>
        <p:spPr bwMode="auto">
          <a:xfrm>
            <a:off x="6781800" y="4250267"/>
            <a:ext cx="838200" cy="0"/>
          </a:xfrm>
          <a:prstGeom prst="straightConnector1">
            <a:avLst/>
          </a:prstGeom>
          <a:noFill/>
          <a:ln w="25400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16" name="TextBox 15"/>
          <p:cNvSpPr txBox="1"/>
          <p:nvPr/>
        </p:nvSpPr>
        <p:spPr>
          <a:xfrm>
            <a:off x="1295400" y="3810000"/>
            <a:ext cx="8295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00"/>
              </a:spcBef>
              <a:spcAft>
                <a:spcPts val="400"/>
              </a:spcAft>
            </a:pPr>
            <a:r>
              <a:rPr lang="ru-RU" sz="1800" b="0" dirty="0" smtClean="0">
                <a:latin typeface="Calibri"/>
                <a:ea typeface="Calibri"/>
                <a:cs typeface="Calibri"/>
              </a:rPr>
              <a:t>Действия сотрудников</a:t>
            </a:r>
            <a:endParaRPr lang="ru-RU" sz="1800" b="0" dirty="0">
              <a:latin typeface="Calibri"/>
              <a:ea typeface="Calibri"/>
              <a:cs typeface="Calibri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688670" y="3818465"/>
            <a:ext cx="8295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00"/>
              </a:spcBef>
              <a:spcAft>
                <a:spcPts val="400"/>
              </a:spcAft>
            </a:pPr>
            <a:r>
              <a:rPr lang="ru-RU" sz="1800" b="0" dirty="0" smtClean="0">
                <a:latin typeface="Calibri"/>
                <a:ea typeface="Calibri"/>
                <a:cs typeface="Calibri"/>
              </a:rPr>
              <a:t>Итог ???</a:t>
            </a:r>
            <a:endParaRPr lang="ru-RU" sz="1800" b="0" dirty="0">
              <a:latin typeface="Calibri"/>
              <a:ea typeface="Calibri"/>
              <a:cs typeface="Calibri"/>
            </a:endParaRPr>
          </a:p>
        </p:txBody>
      </p:sp>
      <p:grpSp>
        <p:nvGrpSpPr>
          <p:cNvPr id="10" name="Группа 9"/>
          <p:cNvGrpSpPr/>
          <p:nvPr/>
        </p:nvGrpSpPr>
        <p:grpSpPr>
          <a:xfrm>
            <a:off x="251520" y="6061758"/>
            <a:ext cx="8589168" cy="532791"/>
            <a:chOff x="251520" y="6061758"/>
            <a:chExt cx="8589168" cy="532791"/>
          </a:xfrm>
        </p:grpSpPr>
        <p:pic>
          <p:nvPicPr>
            <p:cNvPr id="11" name="Picture 2" descr="C:\Users\filippov\Desktop\Untitled-2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64288" y="6165304"/>
              <a:ext cx="1676400" cy="3257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Рисунок 11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1520" y="6061758"/>
              <a:ext cx="1679449" cy="53279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83064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5800" y="1323731"/>
            <a:ext cx="654289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400"/>
              </a:spcBef>
              <a:spcAft>
                <a:spcPts val="4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200" b="0" dirty="0" smtClean="0">
                <a:latin typeface="Calibri"/>
                <a:ea typeface="Calibri"/>
                <a:cs typeface="Calibri"/>
              </a:rPr>
              <a:t>Прозрачная структура компании </a:t>
            </a:r>
          </a:p>
          <a:p>
            <a:pPr marL="342900" indent="-342900">
              <a:spcBef>
                <a:spcPts val="400"/>
              </a:spcBef>
              <a:spcAft>
                <a:spcPts val="4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200" b="0" dirty="0" smtClean="0">
                <a:latin typeface="Calibri"/>
                <a:ea typeface="Calibri"/>
                <a:cs typeface="Calibri"/>
              </a:rPr>
              <a:t>От иерархии зависят права доступа сотрудников </a:t>
            </a:r>
          </a:p>
          <a:p>
            <a:pPr marL="342900" indent="-342900">
              <a:spcBef>
                <a:spcPts val="400"/>
              </a:spcBef>
              <a:spcAft>
                <a:spcPts val="4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200" b="0" dirty="0">
                <a:latin typeface="Calibri"/>
                <a:ea typeface="Calibri"/>
                <a:cs typeface="Calibri"/>
              </a:rPr>
              <a:t>Быстрый поиск </a:t>
            </a:r>
            <a:r>
              <a:rPr lang="ru-RU" sz="2200" b="0" dirty="0" smtClean="0">
                <a:latin typeface="Calibri"/>
                <a:ea typeface="Calibri"/>
                <a:cs typeface="Calibri"/>
              </a:rPr>
              <a:t>нужного сотрудника </a:t>
            </a:r>
            <a:endParaRPr lang="ru-RU" sz="2200" b="0" dirty="0"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400"/>
              </a:spcBef>
              <a:spcAft>
                <a:spcPts val="4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200" b="0" dirty="0" smtClean="0">
                <a:latin typeface="Calibri"/>
                <a:ea typeface="Calibri"/>
                <a:cs typeface="Calibri"/>
              </a:rPr>
              <a:t>Вы видите</a:t>
            </a:r>
            <a:r>
              <a:rPr lang="en-US" sz="2200" b="0" dirty="0" smtClean="0">
                <a:latin typeface="Calibri"/>
                <a:ea typeface="Calibri"/>
                <a:cs typeface="Calibri"/>
              </a:rPr>
              <a:t>:</a:t>
            </a:r>
            <a:r>
              <a:rPr lang="ru-RU" sz="2200" b="0" dirty="0" smtClean="0">
                <a:latin typeface="Calibri"/>
                <a:ea typeface="Calibri"/>
                <a:cs typeface="Calibri"/>
              </a:rPr>
              <a:t> какие </a:t>
            </a:r>
            <a:r>
              <a:rPr lang="ru-RU" sz="2200" b="0" dirty="0">
                <a:latin typeface="Calibri"/>
                <a:ea typeface="Calibri"/>
                <a:cs typeface="Calibri"/>
              </a:rPr>
              <a:t>задачи </a:t>
            </a:r>
            <a:r>
              <a:rPr lang="ru-RU" sz="2200" b="0" dirty="0" smtClean="0">
                <a:latin typeface="Calibri"/>
                <a:ea typeface="Calibri"/>
                <a:cs typeface="Calibri"/>
              </a:rPr>
              <a:t>выполняет сотрудник, </a:t>
            </a:r>
            <a:r>
              <a:rPr lang="ru-RU" sz="2200" b="0" dirty="0">
                <a:latin typeface="Calibri"/>
                <a:ea typeface="Calibri"/>
                <a:cs typeface="Calibri"/>
              </a:rPr>
              <a:t>с какими клиентами </a:t>
            </a:r>
            <a:r>
              <a:rPr lang="ru-RU" sz="2200" b="0" dirty="0" smtClean="0">
                <a:latin typeface="Calibri"/>
                <a:ea typeface="Calibri"/>
                <a:cs typeface="Calibri"/>
              </a:rPr>
              <a:t>работает</a:t>
            </a:r>
            <a:r>
              <a:rPr lang="en-US" sz="2200" b="0" dirty="0" smtClean="0">
                <a:latin typeface="Calibri"/>
                <a:ea typeface="Calibri"/>
                <a:cs typeface="Calibri"/>
              </a:rPr>
              <a:t> </a:t>
            </a:r>
            <a:r>
              <a:rPr lang="ru-RU" sz="2200" b="0" dirty="0" smtClean="0">
                <a:latin typeface="Calibri"/>
                <a:ea typeface="Calibri"/>
                <a:cs typeface="Calibri"/>
              </a:rPr>
              <a:t>и его эффективность</a:t>
            </a:r>
            <a:endParaRPr lang="ru-RU" sz="2200" b="0" dirty="0">
              <a:latin typeface="Calibri"/>
              <a:ea typeface="Calibri"/>
              <a:cs typeface="Calibri"/>
            </a:endParaRPr>
          </a:p>
        </p:txBody>
      </p:sp>
      <p:pic>
        <p:nvPicPr>
          <p:cNvPr id="15" name="Изображение 14"/>
          <p:cNvPicPr>
            <a:picLocks noChangeAspect="1"/>
          </p:cNvPicPr>
          <p:nvPr/>
        </p:nvPicPr>
        <p:blipFill rotWithShape="1">
          <a:blip r:embed="rId2"/>
          <a:srcRect b="7475"/>
          <a:stretch/>
        </p:blipFill>
        <p:spPr>
          <a:xfrm>
            <a:off x="3276608" y="3903149"/>
            <a:ext cx="5563351" cy="2968817"/>
          </a:xfrm>
          <a:prstGeom prst="rect">
            <a:avLst/>
          </a:prstGeom>
        </p:spPr>
      </p:pic>
      <p:sp>
        <p:nvSpPr>
          <p:cNvPr id="6" name="Прямоугольник 5"/>
          <p:cNvSpPr/>
          <p:nvPr/>
        </p:nvSpPr>
        <p:spPr>
          <a:xfrm>
            <a:off x="13" y="314317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Организация работы в Битрикс24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48" y="61722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8658" y="4697313"/>
            <a:ext cx="3971654" cy="2174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387557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639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13" y="314317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Список сотрудников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sp>
        <p:nvSpPr>
          <p:cNvPr id="16" name="Прямоугольник 15"/>
          <p:cNvSpPr/>
          <p:nvPr/>
        </p:nvSpPr>
        <p:spPr>
          <a:xfrm>
            <a:off x="395536" y="1833220"/>
            <a:ext cx="3528392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Быстрый поиск контактов сотрудников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latin typeface="Calibri"/>
                <a:ea typeface="Calibri"/>
                <a:cs typeface="Calibri"/>
              </a:rPr>
              <a:t>Возможность сразу писать коллегам в чат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Справочник можно экспортировать в </a:t>
            </a:r>
            <a:r>
              <a:rPr lang="en-US" sz="2000" dirty="0" smtClean="0">
                <a:latin typeface="Calibri"/>
                <a:ea typeface="Calibri"/>
                <a:cs typeface="Calibri"/>
              </a:rPr>
              <a:t>Excel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Контакты синхронизируются </a:t>
            </a:r>
            <a:r>
              <a:rPr lang="ru-RU" sz="2000" dirty="0" smtClean="0">
                <a:latin typeface="Calibri"/>
                <a:ea typeface="Calibri"/>
                <a:cs typeface="Calibri"/>
              </a:rPr>
              <a:t>с </a:t>
            </a:r>
            <a:r>
              <a:rPr lang="en-US" sz="2000" dirty="0" smtClean="0">
                <a:latin typeface="Calibri"/>
                <a:ea typeface="Calibri"/>
                <a:cs typeface="Calibri"/>
              </a:rPr>
              <a:t>Outlook, Mac, iOS </a:t>
            </a:r>
            <a:r>
              <a:rPr lang="ru-RU" sz="2000" dirty="0" smtClean="0">
                <a:latin typeface="Calibri"/>
                <a:ea typeface="Calibri"/>
                <a:cs typeface="Calibri"/>
              </a:rPr>
              <a:t>и </a:t>
            </a:r>
            <a:r>
              <a:rPr lang="en-US" sz="2000" dirty="0" smtClean="0">
                <a:latin typeface="Calibri"/>
                <a:ea typeface="Calibri"/>
                <a:cs typeface="Calibri"/>
              </a:rPr>
              <a:t>Android</a:t>
            </a:r>
            <a:endParaRPr lang="en-US" sz="2000" b="0" dirty="0" smtClean="0">
              <a:latin typeface="Calibri"/>
              <a:ea typeface="Calibri"/>
              <a:cs typeface="Calibri"/>
            </a:endParaRPr>
          </a:p>
        </p:txBody>
      </p:sp>
      <p:pic>
        <p:nvPicPr>
          <p:cNvPr id="7" name="Picture 2" descr="C:\Users\dfilatkin\Desktop\screenshot-myfirstcompany.bitrix24.ru 2017-02-20 10-38-24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745"/>
          <a:stretch/>
        </p:blipFill>
        <p:spPr bwMode="auto">
          <a:xfrm>
            <a:off x="4119178" y="1902446"/>
            <a:ext cx="4773302" cy="3182738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Группа 7"/>
          <p:cNvGrpSpPr/>
          <p:nvPr/>
        </p:nvGrpSpPr>
        <p:grpSpPr>
          <a:xfrm>
            <a:off x="251520" y="6061758"/>
            <a:ext cx="8589168" cy="532791"/>
            <a:chOff x="251520" y="6061758"/>
            <a:chExt cx="8589168" cy="532791"/>
          </a:xfrm>
        </p:grpSpPr>
        <p:pic>
          <p:nvPicPr>
            <p:cNvPr id="9" name="Picture 2" descr="C:\Users\filippov\Desktop\Untitled-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64288" y="6165304"/>
              <a:ext cx="1676400" cy="3257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Рисунок 9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1520" y="6061758"/>
              <a:ext cx="1679449" cy="53279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0448686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Прямоугольник 12"/>
          <p:cNvSpPr/>
          <p:nvPr/>
        </p:nvSpPr>
        <p:spPr>
          <a:xfrm>
            <a:off x="361047" y="1865724"/>
            <a:ext cx="3346885" cy="39395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Можно «перетаскивать» сотрудников из отдела в отдел</a:t>
            </a:r>
            <a:endParaRPr lang="ru-RU" sz="2000" dirty="0" smtClean="0"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latin typeface="Calibri"/>
                <a:ea typeface="Calibri"/>
                <a:cs typeface="Calibri"/>
              </a:rPr>
              <a:t>Менять руководителей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Добавлять новых сотрудников и отделы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latin typeface="Calibri"/>
                <a:ea typeface="Calibri"/>
                <a:cs typeface="Calibri"/>
              </a:rPr>
              <a:t>Настраивать рабочие отчеты и права доступа</a:t>
            </a:r>
            <a:endParaRPr lang="ru-RU" sz="2000" b="0" dirty="0" smtClean="0"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endParaRPr lang="ru-RU" sz="2000" dirty="0"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endParaRPr lang="ru-RU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13" y="314317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Визуальная структура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pic>
        <p:nvPicPr>
          <p:cNvPr id="6" name="Picture 2" descr="C:\Users\dfilatkin\Desktop\screenshot-myfirstcompany.bitrix24.ru 2017-02-20 10-53-52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467"/>
          <a:stretch/>
        </p:blipFill>
        <p:spPr bwMode="auto">
          <a:xfrm>
            <a:off x="3853829" y="1966720"/>
            <a:ext cx="5038651" cy="2830432"/>
          </a:xfrm>
          <a:prstGeom prst="rect">
            <a:avLst/>
          </a:prstGeom>
          <a:noFill/>
          <a:ln>
            <a:solidFill>
              <a:schemeClr val="bg1">
                <a:lumMod val="9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Группа 7"/>
          <p:cNvGrpSpPr/>
          <p:nvPr/>
        </p:nvGrpSpPr>
        <p:grpSpPr>
          <a:xfrm>
            <a:off x="251520" y="6061758"/>
            <a:ext cx="8589168" cy="532791"/>
            <a:chOff x="251520" y="6061758"/>
            <a:chExt cx="8589168" cy="532791"/>
          </a:xfrm>
        </p:grpSpPr>
        <p:pic>
          <p:nvPicPr>
            <p:cNvPr id="9" name="Picture 2" descr="C:\Users\filippov\Desktop\Untitled-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64288" y="6165304"/>
              <a:ext cx="1676400" cy="3257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Рисунок 9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1520" y="6061758"/>
              <a:ext cx="1679449" cy="53279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36112549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Изображение 11" descr="5886574_print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25" r="24970" b="-34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1371611" y="3075057"/>
            <a:ext cx="6476999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chemeClr val="bg1"/>
                </a:solidFill>
                <a:latin typeface="Calibri "/>
                <a:cs typeface="Arial"/>
              </a:rPr>
              <a:t>Рабочее пространство</a:t>
            </a:r>
            <a:endParaRPr lang="ru-RU" sz="4000" dirty="0">
              <a:solidFill>
                <a:schemeClr val="bg1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4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/>
          <p:nvPr/>
        </p:nvPicPr>
        <p:blipFill>
          <a:blip r:embed="rId4"/>
          <a:stretch/>
        </p:blipFill>
        <p:spPr>
          <a:xfrm>
            <a:off x="687535" y="5967441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73435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Изображение 5"/>
          <p:cNvPicPr>
            <a:picLocks noChangeAspect="1"/>
          </p:cNvPicPr>
          <p:nvPr/>
        </p:nvPicPr>
        <p:blipFill rotWithShape="1">
          <a:blip r:embed="rId3"/>
          <a:srcRect l="1" r="901" b="10267"/>
          <a:stretch/>
        </p:blipFill>
        <p:spPr>
          <a:xfrm>
            <a:off x="4038600" y="1"/>
            <a:ext cx="5105400" cy="6941283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179540" y="1371619"/>
            <a:ext cx="3884357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00"/>
              </a:spcBef>
              <a:spcAft>
                <a:spcPts val="400"/>
              </a:spcAft>
            </a:pPr>
            <a:r>
              <a:rPr lang="ru-RU" sz="2600" b="0" dirty="0">
                <a:latin typeface="Calibri"/>
                <a:ea typeface="Calibri"/>
                <a:cs typeface="Calibri"/>
              </a:rPr>
              <a:t>Сложно быстро найти нужную </a:t>
            </a:r>
            <a:r>
              <a:rPr lang="ru-RU" sz="2600" b="0" dirty="0" smtClean="0">
                <a:latin typeface="Calibri"/>
                <a:ea typeface="Calibri"/>
                <a:cs typeface="Calibri"/>
              </a:rPr>
              <a:t>информацию</a:t>
            </a:r>
            <a:r>
              <a:rPr lang="en-US" sz="2600" b="0" dirty="0" smtClean="0">
                <a:latin typeface="Calibri"/>
                <a:ea typeface="Calibri"/>
                <a:cs typeface="Calibri"/>
              </a:rPr>
              <a:t>:</a:t>
            </a:r>
            <a:r>
              <a:rPr lang="ru-RU" sz="2600" b="0" dirty="0" smtClean="0">
                <a:latin typeface="Calibri"/>
                <a:ea typeface="Calibri"/>
                <a:cs typeface="Calibri"/>
              </a:rPr>
              <a:t> что-то </a:t>
            </a:r>
            <a:r>
              <a:rPr lang="ru-RU" sz="2600" b="0" dirty="0">
                <a:latin typeface="Calibri"/>
                <a:ea typeface="Calibri"/>
                <a:cs typeface="Calibri"/>
              </a:rPr>
              <a:t>в почте, в скайпе, в </a:t>
            </a:r>
            <a:r>
              <a:rPr lang="en-US" sz="2600" b="0" dirty="0" err="1" smtClean="0">
                <a:latin typeface="Calibri"/>
                <a:ea typeface="Calibri"/>
                <a:cs typeface="Calibri"/>
              </a:rPr>
              <a:t>sms</a:t>
            </a:r>
            <a:r>
              <a:rPr lang="ru-RU" sz="2600" b="0" dirty="0" smtClean="0">
                <a:latin typeface="Calibri"/>
                <a:ea typeface="Calibri"/>
                <a:cs typeface="Calibri"/>
              </a:rPr>
              <a:t>, </a:t>
            </a:r>
            <a:r>
              <a:rPr lang="ru-RU" sz="2600" b="0" dirty="0">
                <a:latin typeface="Calibri"/>
                <a:ea typeface="Calibri"/>
                <a:cs typeface="Calibri"/>
              </a:rPr>
              <a:t>на листочках</a:t>
            </a:r>
            <a:r>
              <a:rPr lang="ru-RU" sz="2600" b="0" dirty="0" smtClean="0">
                <a:latin typeface="Calibri"/>
                <a:ea typeface="Calibri"/>
                <a:cs typeface="Calibri"/>
              </a:rPr>
              <a:t>… </a:t>
            </a:r>
            <a:endParaRPr lang="ru-RU" sz="2600" b="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179512" y="485531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000" b="1" dirty="0" smtClean="0">
                <a:latin typeface="Calibri"/>
                <a:cs typeface="Calibri"/>
                <a:sym typeface="Wingdings"/>
              </a:rPr>
              <a:t>Как обычно</a:t>
            </a:r>
            <a:endParaRPr lang="en-US" sz="3000" b="1" dirty="0">
              <a:latin typeface="Calibri"/>
              <a:cs typeface="Calibri"/>
            </a:endParaRPr>
          </a:p>
        </p:txBody>
      </p:sp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584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138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762000" y="1219200"/>
            <a:ext cx="7206140" cy="19697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endParaRPr lang="ru-RU" sz="600" dirty="0" smtClean="0"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400" b="0" dirty="0" smtClean="0">
                <a:latin typeface="Calibri"/>
                <a:ea typeface="Calibri"/>
                <a:cs typeface="Calibri"/>
              </a:rPr>
              <a:t>мгновенный </a:t>
            </a:r>
            <a:r>
              <a:rPr lang="ru-RU" sz="2400" b="0" dirty="0">
                <a:latin typeface="Calibri"/>
                <a:ea typeface="Calibri"/>
                <a:cs typeface="Calibri"/>
              </a:rPr>
              <a:t>обмен информацией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400" b="0" dirty="0" smtClean="0">
                <a:latin typeface="Calibri"/>
                <a:ea typeface="Calibri"/>
                <a:cs typeface="Calibri"/>
              </a:rPr>
              <a:t>быстрое </a:t>
            </a:r>
            <a:r>
              <a:rPr lang="ru-RU" sz="2400" b="0" dirty="0">
                <a:latin typeface="Calibri"/>
                <a:ea typeface="Calibri"/>
                <a:cs typeface="Calibri"/>
              </a:rPr>
              <a:t>обсуждение - быстрое принятие решений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400" b="0" dirty="0" smtClean="0">
                <a:latin typeface="Calibri"/>
                <a:ea typeface="Calibri"/>
                <a:cs typeface="Calibri"/>
              </a:rPr>
              <a:t>моментальная </a:t>
            </a:r>
            <a:r>
              <a:rPr lang="ru-RU" sz="2400" b="0" dirty="0">
                <a:latin typeface="Calibri"/>
                <a:ea typeface="Calibri"/>
                <a:cs typeface="Calibri"/>
              </a:rPr>
              <a:t>реакция коллег 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400" b="0" dirty="0" smtClean="0">
                <a:latin typeface="Calibri"/>
                <a:ea typeface="Calibri"/>
                <a:cs typeface="Calibri"/>
              </a:rPr>
              <a:t>инструменты мотивации</a:t>
            </a:r>
            <a:endParaRPr lang="ru-RU" sz="2400" b="0" dirty="0">
              <a:latin typeface="Calibri"/>
              <a:ea typeface="Calibri"/>
              <a:cs typeface="Calibri"/>
            </a:endParaRPr>
          </a:p>
        </p:txBody>
      </p:sp>
      <p:pic>
        <p:nvPicPr>
          <p:cNvPr id="18" name="Изображение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00" y="3652678"/>
            <a:ext cx="5542900" cy="3196873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13" y="314317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Единая «Живая лента» всей компании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658" y="61722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dfilatkin\Documents\Bitrix24\dfilatkin\_задачки\_презентации\скриншоты\ЖЛ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788"/>
          <a:stretch/>
        </p:blipFill>
        <p:spPr bwMode="auto">
          <a:xfrm>
            <a:off x="3473798" y="4437112"/>
            <a:ext cx="3978522" cy="2412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971" y="5517232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041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filippov\Desktop\mac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0" t="2797" r="5867" b="7393"/>
          <a:stretch/>
        </p:blipFill>
        <p:spPr bwMode="auto">
          <a:xfrm>
            <a:off x="580290" y="1066800"/>
            <a:ext cx="8506046" cy="48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dfilatkin\Documents\Bitrix24\dfilatkin\_задачки\_презентации\скриншоты\Жл фул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630"/>
          <a:stretch/>
        </p:blipFill>
        <p:spPr bwMode="auto">
          <a:xfrm>
            <a:off x="1844956" y="1442077"/>
            <a:ext cx="5917136" cy="3708148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506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xmlns:p14="http://schemas.microsoft.com/office/powerpoint/2010/main"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12" descr="Depositphotos_9063413_l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5" t="18672" r="29407" b="32078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533400" y="2684225"/>
            <a:ext cx="83820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chemeClr val="bg1"/>
                </a:solidFill>
                <a:latin typeface="Calibri "/>
                <a:cs typeface="Arial"/>
              </a:rPr>
              <a:t>Мгновенные коммуникации</a:t>
            </a:r>
            <a:endParaRPr lang="ru-RU" sz="4000" dirty="0">
              <a:solidFill>
                <a:schemeClr val="bg1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4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/>
          <p:nvPr/>
        </p:nvPicPr>
        <p:blipFill>
          <a:blip r:embed="rId4"/>
          <a:stretch/>
        </p:blipFill>
        <p:spPr>
          <a:xfrm>
            <a:off x="533400" y="6012855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53566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81000" y="1295400"/>
            <a:ext cx="8686208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>
                <a:latin typeface="Calibri"/>
                <a:ea typeface="Calibri"/>
                <a:cs typeface="Calibri"/>
              </a:rPr>
              <a:t>в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се контакты – под рукой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общение – с любого устройства: ноутбук, планшет, смартфон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коммуникации в любых форматах: видео, аудио, текст, файлы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каждый сотрудник всегда на связи и доступен в «один клик»  </a:t>
            </a:r>
            <a:endParaRPr lang="ru-RU" sz="2000" b="0" dirty="0">
              <a:latin typeface="Calibri"/>
              <a:ea typeface="Calibri"/>
              <a:cs typeface="Calibri"/>
            </a:endParaRPr>
          </a:p>
        </p:txBody>
      </p:sp>
      <p:pic>
        <p:nvPicPr>
          <p:cNvPr id="10" name="Изображение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249" y="3447176"/>
            <a:ext cx="1229723" cy="2438400"/>
          </a:xfrm>
          <a:prstGeom prst="rect">
            <a:avLst/>
          </a:prstGeom>
        </p:spPr>
      </p:pic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285963" y="304800"/>
            <a:ext cx="8484512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dirty="0" smtClean="0">
                <a:latin typeface="Calibri"/>
                <a:cs typeface="Calibri"/>
                <a:sym typeface="Wingdings"/>
              </a:rPr>
              <a:t>Корпоративный мессенджер и бизнес-чат</a:t>
            </a:r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98" y="3475563"/>
            <a:ext cx="5571109" cy="2401727"/>
          </a:xfrm>
          <a:prstGeom prst="rect">
            <a:avLst/>
          </a:prstGeom>
          <a:noFill/>
          <a:ln w="952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051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883" y="1561166"/>
            <a:ext cx="3162080" cy="227813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605081" y="3505203"/>
            <a:ext cx="614341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1" dirty="0">
                <a:latin typeface="Calibri" panose="020F0502020204030204" pitchFamily="34" charset="0"/>
              </a:rPr>
              <a:t>Общий чат компании </a:t>
            </a:r>
            <a:r>
              <a:rPr lang="ru-RU" sz="2000" b="0" dirty="0">
                <a:latin typeface="Calibri" panose="020F0502020204030204" pitchFamily="34" charset="0"/>
              </a:rPr>
              <a:t>для </a:t>
            </a:r>
            <a:r>
              <a:rPr lang="ru-RU" sz="2000" b="0" dirty="0" smtClean="0">
                <a:latin typeface="Calibri" panose="020F0502020204030204" pitchFamily="34" charset="0"/>
              </a:rPr>
              <a:t>всех сотрудников</a:t>
            </a:r>
          </a:p>
          <a:p>
            <a:pPr marL="342900" indent="-342900">
              <a:buClr>
                <a:srgbClr val="5DCCF6"/>
              </a:buClr>
              <a:buFont typeface="Arial" panose="020B0604020202020204" pitchFamily="34" charset="0"/>
              <a:buChar char="•"/>
            </a:pPr>
            <a:endParaRPr lang="ru-RU" sz="2000" b="0" dirty="0">
              <a:latin typeface="Calibri" panose="020F0502020204030204" pitchFamily="34" charset="0"/>
            </a:endParaRPr>
          </a:p>
          <a:p>
            <a:pPr marL="342900" indent="-342900"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1" dirty="0">
                <a:latin typeface="Calibri" panose="020F0502020204030204" pitchFamily="34" charset="0"/>
              </a:rPr>
              <a:t>Открытые чаты </a:t>
            </a:r>
            <a:r>
              <a:rPr lang="ru-RU" sz="2000" b="0" dirty="0" smtClean="0">
                <a:latin typeface="Calibri" panose="020F0502020204030204" pitchFamily="34" charset="0"/>
              </a:rPr>
              <a:t>для </a:t>
            </a:r>
            <a:r>
              <a:rPr lang="ru-RU" sz="2000" b="0" dirty="0">
                <a:latin typeface="Calibri" panose="020F0502020204030204" pitchFamily="34" charset="0"/>
              </a:rPr>
              <a:t>обсуждения совместных проектов или </a:t>
            </a:r>
            <a:r>
              <a:rPr lang="ru-RU" sz="2000" b="0" dirty="0" smtClean="0">
                <a:latin typeface="Calibri" panose="020F0502020204030204" pitchFamily="34" charset="0"/>
              </a:rPr>
              <a:t>общения </a:t>
            </a:r>
            <a:r>
              <a:rPr lang="ru-RU" sz="2000" b="0" dirty="0">
                <a:latin typeface="Calibri" panose="020F0502020204030204" pitchFamily="34" charset="0"/>
              </a:rPr>
              <a:t>внутри </a:t>
            </a:r>
            <a:r>
              <a:rPr lang="ru-RU" sz="2000" b="0" dirty="0" smtClean="0">
                <a:latin typeface="Calibri" panose="020F0502020204030204" pitchFamily="34" charset="0"/>
              </a:rPr>
              <a:t>отдела</a:t>
            </a:r>
          </a:p>
          <a:p>
            <a:pPr marL="342900" indent="-342900">
              <a:buClr>
                <a:srgbClr val="5DCCF6"/>
              </a:buClr>
              <a:buFont typeface="Arial" panose="020B0604020202020204" pitchFamily="34" charset="0"/>
              <a:buChar char="•"/>
            </a:pPr>
            <a:endParaRPr lang="ru-RU" sz="2000" b="0" dirty="0">
              <a:latin typeface="Calibri" panose="020F0502020204030204" pitchFamily="34" charset="0"/>
            </a:endParaRPr>
          </a:p>
          <a:p>
            <a:pPr marL="342900" indent="-342900"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1" dirty="0">
                <a:latin typeface="Calibri" panose="020F0502020204030204" pitchFamily="34" charset="0"/>
              </a:rPr>
              <a:t>Закрытые чаты </a:t>
            </a:r>
            <a:r>
              <a:rPr lang="ru-RU" sz="2000" b="0" dirty="0">
                <a:latin typeface="Calibri" panose="020F0502020204030204" pitchFamily="34" charset="0"/>
              </a:rPr>
              <a:t>доступны только </a:t>
            </a:r>
            <a:r>
              <a:rPr lang="ru-RU" sz="2000" b="0" dirty="0" smtClean="0">
                <a:latin typeface="Calibri" panose="020F0502020204030204" pitchFamily="34" charset="0"/>
              </a:rPr>
              <a:t>по приглашению</a:t>
            </a:r>
            <a:endParaRPr lang="ru-RU" sz="2000" b="0" dirty="0">
              <a:latin typeface="Calibri" panose="020F0502020204030204" pitchFamily="34" charset="0"/>
            </a:endParaRPr>
          </a:p>
          <a:p>
            <a:pPr marL="342900" indent="-342900">
              <a:buClr>
                <a:srgbClr val="5DCCF6"/>
              </a:buClr>
              <a:buFont typeface="Arial" panose="020B0604020202020204" pitchFamily="34" charset="0"/>
              <a:buChar char="•"/>
            </a:pPr>
            <a:endParaRPr lang="ru-RU" sz="2000" b="0" dirty="0" smtClean="0">
              <a:latin typeface="Calibri" panose="020F0502020204030204" pitchFamily="34" charset="0"/>
            </a:endParaRP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3581400" y="2492896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b="1" dirty="0" smtClean="0">
                <a:latin typeface="Calibri"/>
                <a:cs typeface="Calibri"/>
                <a:sym typeface="Wingdings"/>
              </a:rPr>
              <a:t>Общайтесь в групповых чатах</a:t>
            </a:r>
            <a:endParaRPr lang="en-US" sz="3200" b="1" dirty="0">
              <a:latin typeface="Calibri"/>
              <a:cs typeface="Calibri"/>
            </a:endParaRPr>
          </a:p>
        </p:txBody>
      </p:sp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273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311426" y="523631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6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5300" b="1" dirty="0" smtClean="0">
                <a:latin typeface="Calibri"/>
                <a:cs typeface="Calibri"/>
                <a:sym typeface="Wingdings"/>
              </a:rPr>
              <a:t>Вместо почты: </a:t>
            </a:r>
          </a:p>
          <a:p>
            <a:pPr algn="l"/>
            <a:r>
              <a:rPr lang="ru-RU" sz="3200" b="0" dirty="0" smtClean="0">
                <a:latin typeface="Calibri"/>
                <a:cs typeface="Calibri"/>
                <a:sym typeface="Wingdings"/>
              </a:rPr>
              <a:t>коммуникации с партнерами, клиентами и подрядчиками</a:t>
            </a:r>
            <a:endParaRPr lang="en-US" sz="2800" b="0" dirty="0">
              <a:latin typeface="Calibri"/>
              <a:cs typeface="Calibri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6061" y="1844843"/>
            <a:ext cx="369352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0" dirty="0" smtClean="0">
                <a:latin typeface="Calibri" panose="020F0502020204030204" pitchFamily="34" charset="0"/>
              </a:rPr>
              <a:t>Хотите </a:t>
            </a:r>
            <a:r>
              <a:rPr lang="ru-RU" sz="2000" b="0" dirty="0">
                <a:latin typeface="Calibri" panose="020F0502020204030204" pitchFamily="34" charset="0"/>
              </a:rPr>
              <a:t>обсудить что-то с коллегами из других компаний? </a:t>
            </a:r>
            <a:endParaRPr lang="ru-RU" sz="2000" b="0" dirty="0" smtClean="0">
              <a:latin typeface="Calibri" panose="020F0502020204030204" pitchFamily="34" charset="0"/>
            </a:endParaRPr>
          </a:p>
          <a:p>
            <a:endParaRPr lang="ru-RU" sz="2000" b="0" dirty="0" smtClean="0">
              <a:latin typeface="Calibri" panose="020F0502020204030204" pitchFamily="34" charset="0"/>
            </a:endParaRPr>
          </a:p>
          <a:p>
            <a:r>
              <a:rPr lang="ru-RU" sz="2000" dirty="0" smtClean="0"/>
              <a:t>Добавьте </a:t>
            </a:r>
            <a:r>
              <a:rPr lang="ru-RU" sz="2000" dirty="0"/>
              <a:t>e-</a:t>
            </a:r>
            <a:r>
              <a:rPr lang="ru-RU" sz="2000" dirty="0" err="1"/>
              <a:t>mail</a:t>
            </a:r>
            <a:r>
              <a:rPr lang="ru-RU" sz="2000" dirty="0"/>
              <a:t> внешних коллег в список получателей. Адресаты получат сообщение и смогут участвовать в </a:t>
            </a:r>
            <a:r>
              <a:rPr lang="ru-RU" sz="2000" dirty="0" smtClean="0"/>
              <a:t>обсуждении в вашем Битрикс24.</a:t>
            </a:r>
          </a:p>
          <a:p>
            <a:endParaRPr lang="ru-RU" sz="2000" dirty="0" smtClean="0">
              <a:latin typeface="Calibri" panose="020F0502020204030204" pitchFamily="34" charset="0"/>
            </a:endParaRPr>
          </a:p>
          <a:p>
            <a:r>
              <a:rPr lang="ru-RU" sz="2000" dirty="0">
                <a:latin typeface="Calibri" panose="020F0502020204030204" pitchFamily="34" charset="0"/>
              </a:rPr>
              <a:t>Без </a:t>
            </a:r>
            <a:r>
              <a:rPr lang="ru-RU" sz="2000" dirty="0" smtClean="0">
                <a:latin typeface="Calibri" panose="020F0502020204030204" pitchFamily="34" charset="0"/>
              </a:rPr>
              <a:t>авторизации </a:t>
            </a:r>
            <a:endParaRPr lang="ru-RU" sz="2000" dirty="0">
              <a:latin typeface="Calibri" panose="020F0502020204030204" pitchFamily="34" charset="0"/>
            </a:endParaRPr>
          </a:p>
          <a:p>
            <a:endParaRPr lang="ru-RU" sz="2000" b="0" dirty="0">
              <a:latin typeface="Calibri" panose="020F0502020204030204" pitchFamily="34" charset="0"/>
            </a:endParaRPr>
          </a:p>
        </p:txBody>
      </p:sp>
      <p:pic>
        <p:nvPicPr>
          <p:cNvPr id="8194" name="Picture 2" descr="C:\Users\dfilatkin\Documents\Bitrix24\dfilatkin\_задачки\_презентации\скриншоты\ЖЛ почта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2067" y="1844824"/>
            <a:ext cx="4806118" cy="3271141"/>
          </a:xfrm>
          <a:prstGeom prst="rect">
            <a:avLst/>
          </a:prstGeom>
          <a:noFill/>
          <a:ln>
            <a:solidFill>
              <a:schemeClr val="bg1">
                <a:lumMod val="9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682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440980" y="1309817"/>
            <a:ext cx="4202906" cy="20672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450"/>
              </a:spcBef>
              <a:spcAft>
                <a:spcPts val="45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Ответ на сообщение через </a:t>
            </a:r>
            <a:r>
              <a:rPr lang="en-US" sz="2000" b="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push</a:t>
            </a:r>
            <a:r>
              <a:rPr lang="ru-RU" sz="2000" b="0" dirty="0" smtClean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-уведомление </a:t>
            </a:r>
            <a:r>
              <a:rPr lang="ru-RU" sz="2000" b="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(без запуска приложения)</a:t>
            </a:r>
            <a:endParaRPr lang="en-US" sz="2000" b="0" dirty="0">
              <a:solidFill>
                <a:prstClr val="black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Ответ на сообщение «голосом» </a:t>
            </a:r>
            <a:r>
              <a:rPr lang="ru-RU" sz="2000" b="0" dirty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с помощью часов  </a:t>
            </a:r>
            <a:r>
              <a:rPr lang="ru-RU" sz="2000" b="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А</a:t>
            </a:r>
            <a:r>
              <a:rPr lang="en-US" sz="2000" b="0" dirty="0" err="1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pple</a:t>
            </a:r>
            <a:r>
              <a:rPr lang="en-US" sz="2000" b="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 Watch</a:t>
            </a:r>
            <a:r>
              <a:rPr lang="ru-RU" sz="2000" b="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 или </a:t>
            </a:r>
            <a:r>
              <a:rPr lang="en-US" sz="2000" b="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Android Wear</a:t>
            </a:r>
            <a:endParaRPr lang="ru-RU" sz="2000" b="0" dirty="0">
              <a:solidFill>
                <a:prstClr val="black"/>
              </a:solidFill>
              <a:latin typeface="Calibri" charset="0"/>
            </a:endParaRPr>
          </a:p>
        </p:txBody>
      </p:sp>
      <p:pic>
        <p:nvPicPr>
          <p:cNvPr id="8" name="Изображение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5433" y="3189047"/>
            <a:ext cx="1565413" cy="2571751"/>
          </a:xfrm>
          <a:prstGeom prst="rect">
            <a:avLst/>
          </a:prstGeom>
        </p:spPr>
      </p:pic>
      <p:pic>
        <p:nvPicPr>
          <p:cNvPr id="9" name="Изображение 8"/>
          <p:cNvPicPr>
            <a:picLocks noChangeAspect="1"/>
          </p:cNvPicPr>
          <p:nvPr/>
        </p:nvPicPr>
        <p:blipFill rotWithShape="1">
          <a:blip r:embed="rId3"/>
          <a:srcRect l="28498" t="8383" r="29356" b="7593"/>
          <a:stretch/>
        </p:blipFill>
        <p:spPr>
          <a:xfrm>
            <a:off x="6580573" y="1865651"/>
            <a:ext cx="1953835" cy="389514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81006" y="518327"/>
            <a:ext cx="5075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200" dirty="0">
                <a:latin typeface="Calibri" charset="0"/>
              </a:rPr>
              <a:t>Поддержка «Умных вещей»</a:t>
            </a:r>
          </a:p>
        </p:txBody>
      </p:sp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800" y="4183188"/>
            <a:ext cx="2089120" cy="728763"/>
          </a:xfrm>
          <a:prstGeom prst="rect">
            <a:avLst/>
          </a:prstGeom>
        </p:spPr>
      </p:pic>
      <p:pic>
        <p:nvPicPr>
          <p:cNvPr id="12" name="Изображение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665" y="5276559"/>
            <a:ext cx="2332277" cy="359863"/>
          </a:xfrm>
          <a:prstGeom prst="rect">
            <a:avLst/>
          </a:prstGeom>
        </p:spPr>
      </p:pic>
      <p:grpSp>
        <p:nvGrpSpPr>
          <p:cNvPr id="15" name="Группа 14"/>
          <p:cNvGrpSpPr/>
          <p:nvPr/>
        </p:nvGrpSpPr>
        <p:grpSpPr>
          <a:xfrm>
            <a:off x="3574504" y="3458751"/>
            <a:ext cx="1543424" cy="2177671"/>
            <a:chOff x="4571501" y="3539432"/>
            <a:chExt cx="2057899" cy="2903561"/>
          </a:xfrm>
        </p:grpSpPr>
        <p:pic>
          <p:nvPicPr>
            <p:cNvPr id="13" name="Изображение 12"/>
            <p:cNvPicPr>
              <a:picLocks noChangeAspect="1"/>
            </p:cNvPicPr>
            <p:nvPr/>
          </p:nvPicPr>
          <p:blipFill rotWithShape="1">
            <a:blip r:embed="rId6"/>
            <a:srcRect l="4577" r="55493"/>
            <a:stretch/>
          </p:blipFill>
          <p:spPr>
            <a:xfrm>
              <a:off x="4571501" y="3539432"/>
              <a:ext cx="2057899" cy="2903561"/>
            </a:xfrm>
            <a:prstGeom prst="rect">
              <a:avLst/>
            </a:prstGeom>
          </p:spPr>
        </p:pic>
        <p:pic>
          <p:nvPicPr>
            <p:cNvPr id="14" name="Изображение 13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364" t="9773" r="20341" b="21555"/>
            <a:stretch/>
          </p:blipFill>
          <p:spPr>
            <a:xfrm>
              <a:off x="4823307" y="4227305"/>
              <a:ext cx="1484267" cy="1486579"/>
            </a:xfrm>
            <a:prstGeom prst="rect">
              <a:avLst/>
            </a:prstGeom>
          </p:spPr>
        </p:pic>
      </p:grpSp>
      <p:pic>
        <p:nvPicPr>
          <p:cNvPr id="16" name="Picture 2" descr="C:\Users\filippov\Desktop\Untitled-2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092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Изображение 11" descr="Depositphotos_2494556_m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0" r="21250" b="15649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457200" y="2684225"/>
            <a:ext cx="83820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chemeClr val="bg1"/>
                </a:solidFill>
                <a:latin typeface="Calibri "/>
                <a:cs typeface="Arial"/>
              </a:rPr>
              <a:t>Задачи и проекты</a:t>
            </a:r>
            <a:endParaRPr lang="ru-RU" sz="4000" dirty="0">
              <a:solidFill>
                <a:schemeClr val="bg1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4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/>
          <p:nvPr/>
        </p:nvPicPr>
        <p:blipFill>
          <a:blip r:embed="rId4"/>
          <a:stretch/>
        </p:blipFill>
        <p:spPr>
          <a:xfrm>
            <a:off x="611560" y="5967441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39315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prstClr val="white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67544" y="264888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b="1" dirty="0" smtClean="0">
                <a:solidFill>
                  <a:prstClr val="black"/>
                </a:solidFill>
                <a:cs typeface="Calibri"/>
                <a:sym typeface="Wingdings"/>
              </a:rPr>
              <a:t>Как обычно</a:t>
            </a:r>
            <a:endParaRPr lang="en-US" sz="3200" b="1" dirty="0">
              <a:solidFill>
                <a:prstClr val="black"/>
              </a:solidFill>
              <a:cs typeface="Calibri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67544" y="1196752"/>
            <a:ext cx="396044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400" dirty="0" smtClean="0">
                <a:solidFill>
                  <a:prstClr val="black"/>
                </a:solidFill>
                <a:ea typeface="Calibri"/>
                <a:cs typeface="Calibri"/>
              </a:rPr>
              <a:t>Задачи </a:t>
            </a:r>
            <a:r>
              <a:rPr lang="ru-RU" sz="2400" dirty="0">
                <a:solidFill>
                  <a:prstClr val="black"/>
                </a:solidFill>
                <a:ea typeface="Calibri"/>
                <a:cs typeface="Calibri"/>
              </a:rPr>
              <a:t>на </a:t>
            </a:r>
            <a:r>
              <a:rPr lang="ru-RU" sz="2400" dirty="0" err="1">
                <a:solidFill>
                  <a:prstClr val="black"/>
                </a:solidFill>
                <a:ea typeface="Calibri"/>
                <a:cs typeface="Calibri"/>
              </a:rPr>
              <a:t>стикерах</a:t>
            </a:r>
            <a:r>
              <a:rPr lang="ru-RU" sz="2400" dirty="0">
                <a:solidFill>
                  <a:prstClr val="black"/>
                </a:solidFill>
                <a:ea typeface="Calibri"/>
                <a:cs typeface="Calibri"/>
              </a:rPr>
              <a:t> или в </a:t>
            </a:r>
            <a:r>
              <a:rPr lang="ru-RU" sz="2400" dirty="0" smtClean="0">
                <a:solidFill>
                  <a:prstClr val="black"/>
                </a:solidFill>
                <a:ea typeface="Calibri"/>
                <a:cs typeface="Calibri"/>
              </a:rPr>
              <a:t>почте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400" dirty="0" smtClean="0">
                <a:solidFill>
                  <a:prstClr val="black"/>
                </a:solidFill>
                <a:ea typeface="Calibri"/>
                <a:cs typeface="Calibri"/>
              </a:rPr>
              <a:t>Задачи забываются</a:t>
            </a:r>
            <a:r>
              <a:rPr lang="ru-RU" sz="2400" dirty="0">
                <a:solidFill>
                  <a:prstClr val="black"/>
                </a:solidFill>
                <a:ea typeface="Calibri"/>
                <a:cs typeface="Calibri"/>
              </a:rPr>
              <a:t>, сроки </a:t>
            </a:r>
            <a:r>
              <a:rPr lang="ru-RU" sz="2400" dirty="0" smtClean="0">
                <a:solidFill>
                  <a:prstClr val="black"/>
                </a:solidFill>
                <a:ea typeface="Calibri"/>
                <a:cs typeface="Calibri"/>
              </a:rPr>
              <a:t>срываются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400" dirty="0">
                <a:solidFill>
                  <a:prstClr val="black"/>
                </a:solidFill>
                <a:ea typeface="Calibri"/>
                <a:cs typeface="Calibri"/>
              </a:rPr>
              <a:t>У</a:t>
            </a:r>
            <a:r>
              <a:rPr lang="ru-RU" sz="2400" dirty="0" smtClean="0">
                <a:solidFill>
                  <a:prstClr val="black"/>
                </a:solidFill>
                <a:ea typeface="Calibri"/>
                <a:cs typeface="Calibri"/>
              </a:rPr>
              <a:t> </a:t>
            </a:r>
            <a:r>
              <a:rPr lang="ru-RU" sz="2400" dirty="0">
                <a:solidFill>
                  <a:prstClr val="black"/>
                </a:solidFill>
                <a:ea typeface="Calibri"/>
                <a:cs typeface="Calibri"/>
              </a:rPr>
              <a:t>директора в голове «кипящий котел» - непонятно, как контролировать весь этот </a:t>
            </a:r>
            <a:r>
              <a:rPr lang="ru-RU" sz="2400" dirty="0" smtClean="0">
                <a:solidFill>
                  <a:prstClr val="black"/>
                </a:solidFill>
                <a:ea typeface="Calibri"/>
                <a:cs typeface="Calibri"/>
              </a:rPr>
              <a:t>хаос</a:t>
            </a:r>
            <a:endParaRPr lang="ru-RU" sz="2400" dirty="0">
              <a:solidFill>
                <a:prstClr val="black"/>
              </a:solidFill>
              <a:ea typeface="Calibri"/>
              <a:cs typeface="Calibri"/>
            </a:endParaRPr>
          </a:p>
        </p:txBody>
      </p:sp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412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18695" y="1628800"/>
            <a:ext cx="5905927" cy="2600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latin typeface="Calibri"/>
                <a:ea typeface="Calibri"/>
                <a:cs typeface="Calibri"/>
              </a:rPr>
              <a:t>Каждая задача фиксируется – ее невозможно забыть и тяжело потерять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latin typeface="Calibri"/>
                <a:ea typeface="Calibri"/>
                <a:cs typeface="Calibri"/>
              </a:rPr>
              <a:t>Битрикс24 напоминает о приближении крайнего срока и сообщает, если задача просрочена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latin typeface="Calibri"/>
                <a:ea typeface="Calibri"/>
                <a:cs typeface="Calibri"/>
              </a:rPr>
              <a:t>Вы видите</a:t>
            </a:r>
            <a:r>
              <a:rPr lang="en-US" sz="1600" b="0" dirty="0" smtClean="0">
                <a:latin typeface="Calibri"/>
                <a:ea typeface="Calibri"/>
                <a:cs typeface="Calibri"/>
              </a:rPr>
              <a:t>: </a:t>
            </a:r>
            <a:r>
              <a:rPr lang="ru-RU" sz="1600" b="0" dirty="0" smtClean="0">
                <a:latin typeface="Calibri"/>
                <a:ea typeface="Calibri"/>
                <a:cs typeface="Calibri"/>
              </a:rPr>
              <a:t>кто работает над задачей, какие задачи просрочены и почему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latin typeface="Calibri"/>
                <a:ea typeface="Calibri"/>
                <a:cs typeface="Calibri"/>
              </a:rPr>
              <a:t>По каждой задаче ведется учет затраченного времени</a:t>
            </a:r>
          </a:p>
          <a:p>
            <a:pPr>
              <a:spcAft>
                <a:spcPts val="600"/>
              </a:spcAft>
            </a:pPr>
            <a:endParaRPr lang="ru-RU" sz="1600" b="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128948"/>
            <a:ext cx="4851648" cy="2729053"/>
          </a:xfrm>
          <a:prstGeom prst="rect">
            <a:avLst/>
          </a:prstGeom>
        </p:spPr>
      </p:pic>
      <p:sp>
        <p:nvSpPr>
          <p:cNvPr id="9" name="Прямоугольник 8"/>
          <p:cNvSpPr/>
          <p:nvPr/>
        </p:nvSpPr>
        <p:spPr>
          <a:xfrm>
            <a:off x="13" y="692696"/>
            <a:ext cx="9143999" cy="739706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Ни одна задача не пропадет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pic>
        <p:nvPicPr>
          <p:cNvPr id="9218" name="Picture 2" descr="C:\Users\dfilatkin\Documents\Bitrix24\dfilatkin\_задачки\_презентации\скриншоты\задачи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64"/>
          <a:stretch/>
        </p:blipFill>
        <p:spPr bwMode="auto">
          <a:xfrm>
            <a:off x="4253320" y="4763512"/>
            <a:ext cx="3470929" cy="2094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7260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373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рямоугольник 9"/>
          <p:cNvSpPr/>
          <p:nvPr/>
        </p:nvSpPr>
        <p:spPr>
          <a:xfrm>
            <a:off x="13" y="314317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Задачи и проекты в Битрикс24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5796136" y="1689770"/>
            <a:ext cx="352839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Calibri"/>
                <a:ea typeface="Calibri"/>
                <a:cs typeface="Calibri"/>
              </a:rPr>
              <a:t>Диаграмма </a:t>
            </a:r>
            <a:r>
              <a:rPr lang="ru-RU" sz="1600" dirty="0" err="1" smtClean="0">
                <a:latin typeface="Calibri"/>
                <a:ea typeface="Calibri"/>
                <a:cs typeface="Calibri"/>
              </a:rPr>
              <a:t>Ганта</a:t>
            </a:r>
            <a:endParaRPr lang="ru-RU" sz="1600" dirty="0" smtClean="0">
              <a:latin typeface="Calibri"/>
              <a:ea typeface="Calibri"/>
              <a:cs typeface="Calibri"/>
            </a:endParaRPr>
          </a:p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latin typeface="Calibri"/>
                <a:ea typeface="Calibri"/>
                <a:cs typeface="Calibri"/>
              </a:rPr>
              <a:t>Делегирование</a:t>
            </a:r>
            <a:endParaRPr lang="en-US" sz="1600" dirty="0" smtClean="0">
              <a:latin typeface="Calibri"/>
              <a:ea typeface="Calibri"/>
              <a:cs typeface="Calibri"/>
            </a:endParaRPr>
          </a:p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latin typeface="Calibri"/>
                <a:ea typeface="Calibri"/>
                <a:cs typeface="Calibri"/>
              </a:rPr>
              <a:t>Счетчики просроченных задач</a:t>
            </a:r>
          </a:p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Calibri"/>
                <a:ea typeface="Calibri"/>
                <a:cs typeface="Calibri"/>
              </a:rPr>
              <a:t>Распределение ролей</a:t>
            </a:r>
          </a:p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latin typeface="Calibri"/>
                <a:ea typeface="Calibri"/>
                <a:cs typeface="Calibri"/>
              </a:rPr>
              <a:t>Отчеты об эффективности</a:t>
            </a:r>
          </a:p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Calibri"/>
                <a:ea typeface="Calibri"/>
                <a:cs typeface="Calibri"/>
              </a:rPr>
              <a:t>Напоминания</a:t>
            </a:r>
          </a:p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Calibri"/>
                <a:ea typeface="Calibri"/>
                <a:cs typeface="Calibri"/>
              </a:rPr>
              <a:t>Чек-лист</a:t>
            </a:r>
          </a:p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Calibri"/>
                <a:ea typeface="Calibri"/>
                <a:cs typeface="Calibri"/>
              </a:rPr>
              <a:t>Подзадачи</a:t>
            </a:r>
          </a:p>
          <a:p>
            <a:pPr marL="324000" indent="-3240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Calibri"/>
                <a:ea typeface="Calibri"/>
                <a:cs typeface="Calibri"/>
              </a:rPr>
              <a:t>Шаблоны задач</a:t>
            </a:r>
          </a:p>
        </p:txBody>
      </p:sp>
      <p:pic>
        <p:nvPicPr>
          <p:cNvPr id="10244" name="Picture 4" descr="C:\Users\dfilatkin\Documents\Bitrix24\dfilatkin\_задачки\_презентации\скриншоты\задачи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13" y="1692804"/>
            <a:ext cx="5453407" cy="3565301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247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79512" y="1988840"/>
            <a:ext cx="3666068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ru-RU" sz="1600" b="0" dirty="0">
              <a:latin typeface="Calibri"/>
              <a:ea typeface="Calibri"/>
              <a:cs typeface="Calibri"/>
            </a:endParaRPr>
          </a:p>
          <a:p>
            <a:r>
              <a:rPr lang="ru-RU" sz="1600" b="0" dirty="0" smtClean="0">
                <a:latin typeface="Calibri"/>
                <a:ea typeface="Calibri"/>
                <a:cs typeface="Calibri"/>
              </a:rPr>
              <a:t>Классический вид списка задач</a:t>
            </a:r>
          </a:p>
          <a:p>
            <a:endParaRPr lang="ru-RU" sz="1600" b="0" dirty="0">
              <a:latin typeface="Calibri"/>
              <a:ea typeface="Calibri"/>
              <a:cs typeface="Calibri"/>
            </a:endParaRPr>
          </a:p>
          <a:p>
            <a:r>
              <a:rPr lang="ru-RU" sz="1600" b="0" dirty="0" smtClean="0">
                <a:latin typeface="Calibri"/>
                <a:ea typeface="Calibri"/>
                <a:cs typeface="Calibri"/>
              </a:rPr>
              <a:t>Наглядно </a:t>
            </a:r>
            <a:r>
              <a:rPr lang="ru-RU" sz="1600" b="0" dirty="0">
                <a:latin typeface="Calibri"/>
                <a:ea typeface="Calibri"/>
                <a:cs typeface="Calibri"/>
              </a:rPr>
              <a:t>отображает временные </a:t>
            </a:r>
            <a:r>
              <a:rPr lang="ru-RU" sz="1600" b="0" dirty="0" smtClean="0">
                <a:latin typeface="Calibri"/>
                <a:ea typeface="Calibri"/>
                <a:cs typeface="Calibri"/>
              </a:rPr>
              <a:t>рамки </a:t>
            </a:r>
            <a:r>
              <a:rPr lang="ru-RU" sz="1600" b="0" dirty="0">
                <a:latin typeface="Calibri"/>
                <a:ea typeface="Calibri"/>
                <a:cs typeface="Calibri"/>
              </a:rPr>
              <a:t>в той последовательности, в которой они </a:t>
            </a:r>
            <a:r>
              <a:rPr lang="ru-RU" sz="1600" b="0" dirty="0" smtClean="0">
                <a:latin typeface="Calibri"/>
                <a:ea typeface="Calibri"/>
                <a:cs typeface="Calibri"/>
              </a:rPr>
              <a:t>должны проходить</a:t>
            </a:r>
          </a:p>
          <a:p>
            <a:endParaRPr lang="ru-RU" sz="1600" b="0" dirty="0">
              <a:latin typeface="Calibri"/>
              <a:ea typeface="Calibri"/>
              <a:cs typeface="Calibri"/>
            </a:endParaRPr>
          </a:p>
          <a:p>
            <a:r>
              <a:rPr lang="ru-RU" sz="1600" b="0" dirty="0" smtClean="0">
                <a:latin typeface="Calibri"/>
                <a:ea typeface="Calibri"/>
                <a:cs typeface="Calibri"/>
              </a:rPr>
              <a:t>Задачи можно связывать друг с другом. Если передвинуть срок одной задачи, сдвинется срок остальных</a:t>
            </a:r>
          </a:p>
          <a:p>
            <a:endParaRPr lang="ru-RU" sz="1600" b="0" dirty="0">
              <a:latin typeface="Calibri"/>
              <a:ea typeface="Calibri"/>
              <a:cs typeface="Calibri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3" y="314317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Диаграмма </a:t>
            </a:r>
            <a:r>
              <a:rPr lang="ru-RU" sz="3200" dirty="0" err="1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Ганта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pic>
        <p:nvPicPr>
          <p:cNvPr id="8" name="Picture 3" descr="C:\Users\dfilatkin\Documents\Bitrix24\dfilatkin\_задачки\_презентации\скриншоты\гант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001"/>
          <a:stretch/>
        </p:blipFill>
        <p:spPr bwMode="auto">
          <a:xfrm>
            <a:off x="3923928" y="1892176"/>
            <a:ext cx="5047224" cy="3193008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147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5324400" y="1924395"/>
            <a:ext cx="4648200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Clr>
                <a:srgbClr val="33CCFF"/>
              </a:buClr>
              <a:buFont typeface="Arial"/>
              <a:buChar char="•"/>
            </a:pPr>
            <a:r>
              <a:rPr lang="ru-RU" sz="1600" b="1" dirty="0" smtClean="0">
                <a:latin typeface="Calibri "/>
                <a:ea typeface="Calibri"/>
                <a:cs typeface="Calibri Light"/>
              </a:rPr>
              <a:t>Постановщик </a:t>
            </a:r>
          </a:p>
          <a:p>
            <a:pPr>
              <a:buClr>
                <a:srgbClr val="33CCFF"/>
              </a:buClr>
            </a:pPr>
            <a:r>
              <a:rPr lang="ru-RU" sz="1600" b="0" dirty="0" smtClean="0">
                <a:latin typeface="Calibri "/>
                <a:ea typeface="Calibri"/>
                <a:cs typeface="Calibri Light"/>
              </a:rPr>
              <a:t>     контролирует работу</a:t>
            </a:r>
            <a:endParaRPr lang="ru-RU" sz="1600" b="0" dirty="0">
              <a:latin typeface="Calibri "/>
              <a:ea typeface="Calibri"/>
              <a:cs typeface="Calibri Light"/>
            </a:endParaRPr>
          </a:p>
          <a:p>
            <a:pPr marL="266700">
              <a:buClr>
                <a:srgbClr val="33CCFF"/>
              </a:buClr>
            </a:pPr>
            <a:endParaRPr lang="ru-RU" sz="1600" b="0" dirty="0">
              <a:latin typeface="Calibri "/>
              <a:ea typeface="Calibri"/>
              <a:cs typeface="Calibri Light"/>
            </a:endParaRPr>
          </a:p>
          <a:p>
            <a:pPr marL="285750" indent="-285750">
              <a:buClr>
                <a:srgbClr val="33CCFF"/>
              </a:buClr>
              <a:buFont typeface="Arial"/>
              <a:buChar char="•"/>
            </a:pPr>
            <a:r>
              <a:rPr lang="ru-RU" sz="1600" b="1" dirty="0">
                <a:latin typeface="Calibri "/>
                <a:ea typeface="Calibri"/>
                <a:cs typeface="Calibri Light"/>
              </a:rPr>
              <a:t>Ответственный </a:t>
            </a:r>
            <a:endParaRPr lang="ru-RU" sz="1600" b="1" dirty="0" smtClean="0">
              <a:latin typeface="Calibri "/>
              <a:ea typeface="Calibri"/>
              <a:cs typeface="Calibri Light"/>
            </a:endParaRPr>
          </a:p>
          <a:p>
            <a:pPr>
              <a:buClr>
                <a:srgbClr val="33CCFF"/>
              </a:buClr>
            </a:pPr>
            <a:r>
              <a:rPr lang="ru-RU" sz="1600" b="0" dirty="0" smtClean="0">
                <a:latin typeface="Calibri "/>
                <a:ea typeface="Calibri"/>
                <a:cs typeface="Calibri Light"/>
              </a:rPr>
              <a:t>     отвечает </a:t>
            </a:r>
            <a:r>
              <a:rPr lang="ru-RU" sz="1600" b="0" dirty="0">
                <a:latin typeface="Calibri "/>
                <a:ea typeface="Calibri"/>
                <a:cs typeface="Calibri Light"/>
              </a:rPr>
              <a:t>за </a:t>
            </a:r>
            <a:r>
              <a:rPr lang="ru-RU" sz="1600" b="0" dirty="0" smtClean="0">
                <a:latin typeface="Calibri "/>
                <a:ea typeface="Calibri"/>
                <a:cs typeface="Calibri Light"/>
              </a:rPr>
              <a:t>результат</a:t>
            </a:r>
            <a:endParaRPr lang="en-US" sz="1600" b="0" dirty="0" smtClean="0">
              <a:latin typeface="Calibri "/>
              <a:ea typeface="Calibri"/>
              <a:cs typeface="Calibri Light"/>
            </a:endParaRPr>
          </a:p>
          <a:p>
            <a:pPr marL="285750" indent="-285750">
              <a:buClr>
                <a:srgbClr val="33CCFF"/>
              </a:buClr>
              <a:buFont typeface="Arial"/>
              <a:buChar char="•"/>
            </a:pPr>
            <a:endParaRPr lang="ru-RU" sz="1600" b="0" dirty="0">
              <a:latin typeface="Calibri "/>
              <a:ea typeface="Calibri"/>
              <a:cs typeface="Calibri Light"/>
            </a:endParaRPr>
          </a:p>
          <a:p>
            <a:pPr marL="285750" indent="-285750">
              <a:buClr>
                <a:srgbClr val="33CCFF"/>
              </a:buClr>
              <a:buFont typeface="Arial"/>
              <a:buChar char="•"/>
            </a:pPr>
            <a:r>
              <a:rPr lang="ru-RU" sz="1600" b="1" dirty="0" smtClean="0">
                <a:latin typeface="Calibri "/>
                <a:ea typeface="Calibri"/>
                <a:cs typeface="Calibri Light"/>
              </a:rPr>
              <a:t>Соисполнители</a:t>
            </a:r>
            <a:r>
              <a:rPr lang="en-US" sz="1600" b="1" dirty="0" smtClean="0">
                <a:latin typeface="Calibri "/>
                <a:ea typeface="Calibri"/>
                <a:cs typeface="Calibri Light"/>
              </a:rPr>
              <a:t> </a:t>
            </a:r>
            <a:endParaRPr lang="ru-RU" sz="1600" b="1" dirty="0" smtClean="0">
              <a:latin typeface="Calibri "/>
              <a:ea typeface="Calibri"/>
              <a:cs typeface="Calibri Light"/>
            </a:endParaRPr>
          </a:p>
          <a:p>
            <a:pPr>
              <a:buClr>
                <a:srgbClr val="33CCFF"/>
              </a:buClr>
            </a:pPr>
            <a:r>
              <a:rPr lang="ru-RU" sz="1600" b="0" dirty="0" smtClean="0">
                <a:latin typeface="Calibri "/>
                <a:ea typeface="Calibri"/>
                <a:cs typeface="Calibri Light"/>
              </a:rPr>
              <a:t>     помогают </a:t>
            </a:r>
            <a:r>
              <a:rPr lang="ru-RU" sz="1600" b="0" dirty="0">
                <a:latin typeface="Calibri "/>
                <a:ea typeface="Calibri"/>
                <a:cs typeface="Calibri Light"/>
              </a:rPr>
              <a:t>в </a:t>
            </a:r>
            <a:r>
              <a:rPr lang="ru-RU" sz="1600" b="0" dirty="0" smtClean="0">
                <a:latin typeface="Calibri "/>
                <a:ea typeface="Calibri"/>
                <a:cs typeface="Calibri Light"/>
              </a:rPr>
              <a:t>работе</a:t>
            </a:r>
            <a:endParaRPr lang="en-US" sz="1600" b="0" dirty="0" smtClean="0">
              <a:latin typeface="Calibri "/>
              <a:ea typeface="Calibri"/>
              <a:cs typeface="Calibri Light"/>
            </a:endParaRPr>
          </a:p>
          <a:p>
            <a:pPr marL="285750" indent="-285750">
              <a:buClr>
                <a:srgbClr val="33CCFF"/>
              </a:buClr>
              <a:buFont typeface="Arial"/>
              <a:buChar char="•"/>
            </a:pPr>
            <a:endParaRPr lang="ru-RU" sz="1600" b="0" dirty="0">
              <a:latin typeface="Calibri "/>
              <a:ea typeface="Calibri"/>
              <a:cs typeface="Calibri Light"/>
            </a:endParaRPr>
          </a:p>
          <a:p>
            <a:pPr marL="285750" indent="-285750">
              <a:buClr>
                <a:srgbClr val="33CCFF"/>
              </a:buClr>
              <a:buFont typeface="Arial"/>
              <a:buChar char="•"/>
            </a:pPr>
            <a:r>
              <a:rPr lang="ru-RU" sz="1600" b="1" dirty="0" smtClean="0">
                <a:latin typeface="Calibri "/>
                <a:ea typeface="Calibri"/>
                <a:cs typeface="Calibri Light"/>
              </a:rPr>
              <a:t>Наблюдатели </a:t>
            </a:r>
          </a:p>
          <a:p>
            <a:pPr>
              <a:buClr>
                <a:srgbClr val="33CCFF"/>
              </a:buClr>
            </a:pPr>
            <a:r>
              <a:rPr lang="ru-RU" sz="1600" b="0" dirty="0" smtClean="0">
                <a:latin typeface="Calibri "/>
                <a:ea typeface="Calibri"/>
                <a:cs typeface="Calibri Light"/>
              </a:rPr>
              <a:t>     следят </a:t>
            </a:r>
            <a:r>
              <a:rPr lang="ru-RU" sz="1600" b="0" dirty="0">
                <a:latin typeface="Calibri "/>
                <a:ea typeface="Calibri"/>
                <a:cs typeface="Calibri Light"/>
              </a:rPr>
              <a:t>за ходом работы, советуют 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13" y="314317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Роли в задачах и проектах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pic>
        <p:nvPicPr>
          <p:cNvPr id="11267" name="Picture 3" descr="C:\Users\dfilatkin\Documents\Bitrix24\dfilatkin\_задачки\_презентации\скриншоты\задача фул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00" t="22052" r="4689" b="12103"/>
          <a:stretch/>
        </p:blipFill>
        <p:spPr bwMode="auto">
          <a:xfrm>
            <a:off x="179536" y="1772816"/>
            <a:ext cx="5143087" cy="2993008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221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Прямоугольник 13"/>
          <p:cNvSpPr/>
          <p:nvPr/>
        </p:nvSpPr>
        <p:spPr>
          <a:xfrm>
            <a:off x="4800600" y="1877610"/>
            <a:ext cx="39624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800" b="0" dirty="0" smtClean="0">
                <a:latin typeface="Calibri "/>
                <a:ea typeface="Calibri"/>
                <a:cs typeface="Calibri Light"/>
              </a:rPr>
              <a:t>Используйте, когда нужно разбить задачу на несколько шагов</a:t>
            </a:r>
          </a:p>
          <a:p>
            <a:r>
              <a:rPr lang="ru-RU" sz="1800" b="0" dirty="0" smtClean="0">
                <a:latin typeface="Calibri "/>
                <a:ea typeface="Calibri"/>
                <a:cs typeface="Calibri Light"/>
              </a:rPr>
              <a:t/>
            </a:r>
            <a:br>
              <a:rPr lang="ru-RU" sz="1800" b="0" dirty="0" smtClean="0">
                <a:latin typeface="Calibri "/>
                <a:ea typeface="Calibri"/>
                <a:cs typeface="Calibri Light"/>
              </a:rPr>
            </a:br>
            <a:r>
              <a:rPr lang="ru-RU" sz="1800" b="0" dirty="0" smtClean="0">
                <a:latin typeface="Calibri "/>
                <a:ea typeface="Calibri"/>
                <a:cs typeface="Calibri Light"/>
              </a:rPr>
              <a:t>Это удобно</a:t>
            </a:r>
            <a:r>
              <a:rPr lang="en-US" sz="1800" b="0" dirty="0" smtClean="0">
                <a:latin typeface="Calibri "/>
                <a:ea typeface="Calibri"/>
                <a:cs typeface="Calibri Light"/>
              </a:rPr>
              <a:t>: </a:t>
            </a:r>
            <a:r>
              <a:rPr lang="ru-RU" sz="1800" b="0" dirty="0" smtClean="0">
                <a:latin typeface="Calibri "/>
                <a:ea typeface="Calibri"/>
                <a:cs typeface="Calibri Light"/>
              </a:rPr>
              <a:t>все участники видят, на каком этапе работа сейчас</a:t>
            </a:r>
            <a:endParaRPr lang="ru-RU" sz="1800" b="0" dirty="0">
              <a:latin typeface="Calibri "/>
              <a:ea typeface="Calibri"/>
              <a:cs typeface="Calibri Light"/>
            </a:endParaRPr>
          </a:p>
          <a:p>
            <a:endParaRPr lang="ru-RU" sz="1800" b="0" dirty="0">
              <a:latin typeface="Calibri "/>
              <a:ea typeface="Calibri"/>
              <a:cs typeface="Calibri Light"/>
            </a:endParaRPr>
          </a:p>
          <a:p>
            <a:r>
              <a:rPr lang="ru-RU" sz="1800" b="0" dirty="0">
                <a:latin typeface="Calibri "/>
                <a:ea typeface="Calibri"/>
                <a:cs typeface="Calibri Light"/>
              </a:rPr>
              <a:t>Пункты из чек-листа можно менять местами, редактировать и </a:t>
            </a:r>
            <a:r>
              <a:rPr lang="ru-RU" sz="1800" b="0" dirty="0" smtClean="0">
                <a:latin typeface="Calibri "/>
                <a:ea typeface="Calibri"/>
                <a:cs typeface="Calibri Light"/>
              </a:rPr>
              <a:t>вычёркивать</a:t>
            </a:r>
            <a:endParaRPr lang="ru-RU" sz="1800" b="0" dirty="0">
              <a:latin typeface="Calibri "/>
              <a:ea typeface="Calibri"/>
              <a:cs typeface="Calibri Light"/>
            </a:endParaRPr>
          </a:p>
          <a:p>
            <a:endParaRPr lang="ru-RU" sz="1800" b="0" dirty="0">
              <a:latin typeface="Calibri "/>
              <a:ea typeface="Calibri"/>
              <a:cs typeface="Calibri Light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13" y="260648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Чек-листы, чтобы ничего не забыть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017" y="1574984"/>
            <a:ext cx="4126469" cy="3467574"/>
          </a:xfrm>
          <a:prstGeom prst="rect">
            <a:avLst/>
          </a:prstGeom>
          <a:noFill/>
          <a:ln w="9525">
            <a:solidFill>
              <a:schemeClr val="bg1">
                <a:lumMod val="9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8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637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4726632" y="1953177"/>
            <a:ext cx="3733800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600" b="0" dirty="0" smtClean="0">
                <a:latin typeface="Calibri "/>
                <a:ea typeface="Calibri"/>
                <a:cs typeface="Calibri Light"/>
              </a:rPr>
              <a:t>Следить за сроками вам помогут счётчики.</a:t>
            </a:r>
            <a:endParaRPr lang="ru-RU" sz="1600" b="0" dirty="0">
              <a:latin typeface="Calibri "/>
              <a:ea typeface="Calibri"/>
              <a:cs typeface="Calibri Light"/>
            </a:endParaRPr>
          </a:p>
          <a:p>
            <a:endParaRPr lang="en-US" sz="1600" b="0" dirty="0" smtClean="0">
              <a:latin typeface="Calibri "/>
              <a:ea typeface="Calibri"/>
              <a:cs typeface="Calibri Light"/>
            </a:endParaRPr>
          </a:p>
          <a:p>
            <a:r>
              <a:rPr lang="ru-RU" sz="1600" b="0" dirty="0" smtClean="0">
                <a:latin typeface="Calibri "/>
                <a:ea typeface="Calibri"/>
                <a:cs typeface="Calibri Light"/>
              </a:rPr>
              <a:t>Счетчик показывает</a:t>
            </a:r>
            <a:r>
              <a:rPr lang="en-US" sz="1600" b="0" dirty="0" smtClean="0">
                <a:latin typeface="Calibri "/>
                <a:ea typeface="Calibri"/>
                <a:cs typeface="Calibri Light"/>
              </a:rPr>
              <a:t>: </a:t>
            </a:r>
            <a:endParaRPr lang="ru-RU" sz="1600" b="0" dirty="0" smtClean="0">
              <a:latin typeface="Calibri "/>
              <a:ea typeface="Calibri"/>
              <a:cs typeface="Calibri Light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ru-RU" sz="1600" b="0" dirty="0" smtClean="0">
                <a:latin typeface="Calibri "/>
                <a:ea typeface="Calibri"/>
                <a:cs typeface="Calibri Light"/>
              </a:rPr>
              <a:t>сколько времени вы потратили на задачу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ru-RU" sz="1600" b="0" dirty="0" smtClean="0">
                <a:latin typeface="Calibri "/>
                <a:ea typeface="Calibri"/>
                <a:cs typeface="Calibri Light"/>
              </a:rPr>
              <a:t>сколько осталось времени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ru-RU" sz="1600" b="0" dirty="0" smtClean="0">
                <a:latin typeface="Calibri "/>
                <a:ea typeface="Calibri"/>
                <a:cs typeface="Calibri Light"/>
              </a:rPr>
              <a:t>насколько превышен лимит</a:t>
            </a:r>
          </a:p>
          <a:p>
            <a:endParaRPr lang="ru-RU" sz="1600" b="0" dirty="0">
              <a:latin typeface="Calibri "/>
              <a:ea typeface="Calibri"/>
              <a:cs typeface="Calibri Light"/>
            </a:endParaRPr>
          </a:p>
          <a:p>
            <a:r>
              <a:rPr lang="ru-RU" sz="1600" b="0" dirty="0" smtClean="0">
                <a:latin typeface="Calibri "/>
                <a:ea typeface="Calibri"/>
                <a:cs typeface="Calibri Light"/>
              </a:rPr>
              <a:t>Сводите значение счетчика к минимуму.</a:t>
            </a:r>
            <a:endParaRPr lang="ru-RU" sz="1600" b="0" dirty="0">
              <a:latin typeface="Calibri "/>
              <a:ea typeface="Calibri"/>
              <a:cs typeface="Calibri Light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13" y="476672"/>
            <a:ext cx="9143999" cy="584727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Контроль сроков </a:t>
            </a:r>
          </a:p>
        </p:txBody>
      </p:sp>
      <p:pic>
        <p:nvPicPr>
          <p:cNvPr id="6" name="Изображение 2"/>
          <p:cNvPicPr>
            <a:picLocks noChangeAspect="1"/>
          </p:cNvPicPr>
          <p:nvPr/>
        </p:nvPicPr>
        <p:blipFill rotWithShape="1">
          <a:blip r:embed="rId3"/>
          <a:srcRect l="17282" t="37650" r="53460"/>
          <a:stretch/>
        </p:blipFill>
        <p:spPr>
          <a:xfrm>
            <a:off x="1043633" y="1819955"/>
            <a:ext cx="3197809" cy="3559616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</p:pic>
      <p:pic>
        <p:nvPicPr>
          <p:cNvPr id="8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091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Прямоугольник 17"/>
          <p:cNvSpPr/>
          <p:nvPr/>
        </p:nvSpPr>
        <p:spPr>
          <a:xfrm>
            <a:off x="107504" y="179781"/>
            <a:ext cx="9007664" cy="754645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Шаблоны задач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251520" y="1688609"/>
            <a:ext cx="3816424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ea typeface="Calibri"/>
                <a:cs typeface="Calibri"/>
              </a:rPr>
              <a:t>Подготовьте </a:t>
            </a:r>
            <a:r>
              <a:rPr lang="ru-RU" sz="1600" dirty="0">
                <a:ea typeface="Calibri"/>
                <a:cs typeface="Calibri"/>
              </a:rPr>
              <a:t>шаблон «задания»</a:t>
            </a:r>
          </a:p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ea typeface="Calibri"/>
                <a:cs typeface="Calibri"/>
              </a:rPr>
              <a:t>Назначьте </a:t>
            </a:r>
            <a:r>
              <a:rPr lang="ru-RU" sz="1600" dirty="0">
                <a:ea typeface="Calibri"/>
                <a:cs typeface="Calibri"/>
              </a:rPr>
              <a:t>ответственного, наблюдателей</a:t>
            </a:r>
          </a:p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ea typeface="Calibri"/>
                <a:cs typeface="Calibri"/>
              </a:rPr>
              <a:t>Поставьте </a:t>
            </a:r>
            <a:r>
              <a:rPr lang="ru-RU" sz="1600" dirty="0">
                <a:ea typeface="Calibri"/>
                <a:cs typeface="Calibri"/>
              </a:rPr>
              <a:t>дату крайнего срока (например, через сутки после начала)</a:t>
            </a:r>
          </a:p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ea typeface="Calibri"/>
                <a:cs typeface="Calibri"/>
              </a:rPr>
              <a:t>Укажите</a:t>
            </a:r>
            <a:r>
              <a:rPr lang="ru-RU" sz="1600" dirty="0">
                <a:ea typeface="Calibri"/>
                <a:cs typeface="Calibri"/>
              </a:rPr>
              <a:t>, как часто повторять задачу и по какому расписанию </a:t>
            </a:r>
            <a:endParaRPr lang="ru-RU" sz="1600" dirty="0" smtClean="0"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ea typeface="Calibri"/>
                <a:cs typeface="Calibri"/>
              </a:rPr>
              <a:t>Управляйте правами доступа к задачам – сотрудники увидят задачи, к которым имеют права «чтение» и выше</a:t>
            </a:r>
            <a:endParaRPr lang="ru-RU" sz="1600" dirty="0">
              <a:ea typeface="Calibri"/>
              <a:cs typeface="Calibri"/>
            </a:endParaRPr>
          </a:p>
        </p:txBody>
      </p:sp>
      <p:pic>
        <p:nvPicPr>
          <p:cNvPr id="16386" name="Picture 2" descr="C:\Users\dfilatkin\Desktop\screenshot-myfirstcompany.bitrix24.ru 2017-02-19 19-47-53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689236"/>
            <a:ext cx="4656369" cy="3168494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74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13" y="314335"/>
            <a:ext cx="9143999" cy="584727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Задачи в Живой ленте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pic>
        <p:nvPicPr>
          <p:cNvPr id="9" name="Изображение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120" y="980731"/>
            <a:ext cx="8678751" cy="4978228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</p:pic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256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312101" y="1390507"/>
            <a:ext cx="4661293" cy="26930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800" b="0" dirty="0">
                <a:latin typeface="Calibri"/>
                <a:ea typeface="Calibri"/>
                <a:cs typeface="Calibri"/>
              </a:rPr>
              <a:t>Если рядом нет ноутбука, это не повод </a:t>
            </a:r>
            <a:r>
              <a:rPr lang="ru-RU" sz="1800" b="0" dirty="0" smtClean="0">
                <a:latin typeface="Calibri"/>
                <a:ea typeface="Calibri"/>
                <a:cs typeface="Calibri"/>
              </a:rPr>
              <a:t>отдыхать :)</a:t>
            </a:r>
            <a:endParaRPr lang="ru-RU" sz="1800" b="0" dirty="0">
              <a:latin typeface="Calibri"/>
              <a:ea typeface="Calibri"/>
              <a:cs typeface="Calibri"/>
            </a:endParaRPr>
          </a:p>
          <a:p>
            <a:endParaRPr lang="ru-RU" sz="1800" dirty="0"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800" b="0" dirty="0">
                <a:latin typeface="Calibri"/>
                <a:ea typeface="Calibri"/>
                <a:cs typeface="Calibri"/>
              </a:rPr>
              <a:t>Поставьте мобильное приложение </a:t>
            </a:r>
            <a:r>
              <a:rPr lang="ru-RU" sz="1800" b="0" dirty="0" smtClean="0">
                <a:latin typeface="Calibri"/>
                <a:ea typeface="Calibri"/>
                <a:cs typeface="Calibri"/>
              </a:rPr>
              <a:t>«Битрикс24»</a:t>
            </a:r>
            <a:endParaRPr lang="ru-RU" sz="1800" b="0" dirty="0"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800" b="0" dirty="0">
                <a:latin typeface="Calibri"/>
                <a:ea typeface="Calibri"/>
                <a:cs typeface="Calibri"/>
              </a:rPr>
              <a:t>Следите за сроками в задачах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800" b="0" dirty="0">
                <a:latin typeface="Calibri"/>
                <a:ea typeface="Calibri"/>
                <a:cs typeface="Calibri"/>
              </a:rPr>
              <a:t>Создавайте новые и работайте с </a:t>
            </a:r>
            <a:r>
              <a:rPr lang="ru-RU" sz="1800" b="0" dirty="0" smtClean="0">
                <a:latin typeface="Calibri"/>
                <a:ea typeface="Calibri"/>
                <a:cs typeface="Calibri"/>
              </a:rPr>
              <a:t>текущими </a:t>
            </a:r>
            <a:endParaRPr lang="ru-RU" sz="1800" b="0" dirty="0">
              <a:latin typeface="Calibri"/>
              <a:ea typeface="Calibri"/>
              <a:cs typeface="Calibri"/>
            </a:endParaRPr>
          </a:p>
        </p:txBody>
      </p:sp>
      <p:pic>
        <p:nvPicPr>
          <p:cNvPr id="23" name="Изображение 2"/>
          <p:cNvPicPr>
            <a:picLocks noChangeAspect="1"/>
          </p:cNvPicPr>
          <p:nvPr/>
        </p:nvPicPr>
        <p:blipFill rotWithShape="1">
          <a:blip r:embed="rId2"/>
          <a:srcRect l="12897" t="12388" r="10003" b="49906"/>
          <a:stretch/>
        </p:blipFill>
        <p:spPr>
          <a:xfrm>
            <a:off x="449921" y="4328930"/>
            <a:ext cx="1306433" cy="527863"/>
          </a:xfrm>
          <a:prstGeom prst="rect">
            <a:avLst/>
          </a:prstGeom>
        </p:spPr>
      </p:pic>
      <p:pic>
        <p:nvPicPr>
          <p:cNvPr id="24" name="Изображение 3"/>
          <p:cNvPicPr>
            <a:picLocks noChangeAspect="1"/>
          </p:cNvPicPr>
          <p:nvPr/>
        </p:nvPicPr>
        <p:blipFill rotWithShape="1">
          <a:blip r:embed="rId3"/>
          <a:srcRect l="15451" t="31373" r="16097" b="32173"/>
          <a:stretch/>
        </p:blipFill>
        <p:spPr>
          <a:xfrm>
            <a:off x="1921092" y="4383911"/>
            <a:ext cx="1216335" cy="417903"/>
          </a:xfrm>
          <a:prstGeom prst="rect">
            <a:avLst/>
          </a:prstGeom>
        </p:spPr>
      </p:pic>
      <p:sp>
        <p:nvSpPr>
          <p:cNvPr id="27" name="Rectangle 2"/>
          <p:cNvSpPr txBox="1">
            <a:spLocks noChangeArrowheads="1"/>
          </p:cNvSpPr>
          <p:nvPr/>
        </p:nvSpPr>
        <p:spPr>
          <a:xfrm>
            <a:off x="312097" y="323027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dirty="0">
                <a:latin typeface="Calibri"/>
                <a:cs typeface="Calibri"/>
              </a:rPr>
              <a:t>Мобильные </a:t>
            </a:r>
            <a:r>
              <a:rPr lang="ru-RU" sz="3200" dirty="0" smtClean="0">
                <a:latin typeface="Calibri"/>
                <a:cs typeface="Calibri"/>
              </a:rPr>
              <a:t>задачи: </a:t>
            </a:r>
          </a:p>
          <a:p>
            <a:pPr algn="l"/>
            <a:r>
              <a:rPr lang="ru-RU" sz="3200" dirty="0" smtClean="0">
                <a:latin typeface="Calibri"/>
                <a:cs typeface="Calibri"/>
              </a:rPr>
              <a:t>сценарии как в браузере!</a:t>
            </a:r>
            <a:endParaRPr lang="en-US" sz="2800" dirty="0">
              <a:latin typeface="Calibri"/>
              <a:cs typeface="Calibri"/>
            </a:endParaRPr>
          </a:p>
        </p:txBody>
      </p:sp>
      <p:pic>
        <p:nvPicPr>
          <p:cNvPr id="11" name="Изображение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6498" y="552299"/>
            <a:ext cx="4953000" cy="4953000"/>
          </a:xfrm>
          <a:prstGeom prst="rect">
            <a:avLst/>
          </a:prstGeom>
        </p:spPr>
      </p:pic>
      <p:pic>
        <p:nvPicPr>
          <p:cNvPr id="12" name="Изображение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4992419" y="1508822"/>
            <a:ext cx="4986855" cy="4986855"/>
          </a:xfrm>
          <a:prstGeom prst="rect">
            <a:avLst/>
          </a:prstGeom>
        </p:spPr>
      </p:pic>
      <p:pic>
        <p:nvPicPr>
          <p:cNvPr id="9" name="Picture 2" descr="C:\Users\filippov\Desktop\Untitled-2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922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99564" y="1700826"/>
            <a:ext cx="3480365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объедините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сотрудников в рабочие группы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и организуйте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совместную работу над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проектами</a:t>
            </a:r>
          </a:p>
          <a:p>
            <a:pPr marL="171450" indent="-1714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endParaRPr lang="ru-RU" sz="1000" b="0" dirty="0" smtClean="0"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храните документы по проекту на Диске группы</a:t>
            </a:r>
          </a:p>
        </p:txBody>
      </p:sp>
      <p:sp>
        <p:nvSpPr>
          <p:cNvPr id="15" name="Rectangle 2"/>
          <p:cNvSpPr txBox="1">
            <a:spLocks noChangeArrowheads="1"/>
          </p:cNvSpPr>
          <p:nvPr/>
        </p:nvSpPr>
        <p:spPr>
          <a:xfrm>
            <a:off x="316859" y="662595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2900" dirty="0">
              <a:latin typeface="Calibri"/>
              <a:cs typeface="Calibri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3" y="468009"/>
            <a:ext cx="9143999" cy="584727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Рабочие группы</a:t>
            </a:r>
            <a:endParaRPr lang="ru-RU" sz="3200" dirty="0">
              <a:solidFill>
                <a:srgbClr val="000000"/>
              </a:solidFill>
              <a:latin typeface="Calibri "/>
              <a:ea typeface="Calibri Light" charset="0"/>
              <a:cs typeface="Calibri Light" charset="0"/>
            </a:endParaRPr>
          </a:p>
        </p:txBody>
      </p:sp>
      <p:pic>
        <p:nvPicPr>
          <p:cNvPr id="13315" name="Picture 3" descr="C:\Users\dfilatkin\Documents\Bitrix24\dfilatkin\_задачки\_презентации\скриншоты\рабочие группы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690"/>
          <a:stretch/>
        </p:blipFill>
        <p:spPr bwMode="auto">
          <a:xfrm>
            <a:off x="4139952" y="1340769"/>
            <a:ext cx="4572136" cy="3261571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18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15" descr="1121498Depositphotos_19095325_l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00" t="4000" r="8030" b="8184"/>
          <a:stretch/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1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381001" y="2672033"/>
            <a:ext cx="83820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chemeClr val="bg1"/>
                </a:solidFill>
                <a:latin typeface="Calibri "/>
                <a:cs typeface="Arial"/>
              </a:rPr>
              <a:t>РАБОТА С ДОКУМЕНТАМИ</a:t>
            </a:r>
            <a:endParaRPr lang="ru-RU" sz="4000" dirty="0">
              <a:solidFill>
                <a:schemeClr val="bg1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4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/>
          <p:nvPr/>
        </p:nvPicPr>
        <p:blipFill>
          <a:blip r:embed="rId4"/>
          <a:stretch/>
        </p:blipFill>
        <p:spPr>
          <a:xfrm>
            <a:off x="539552" y="5988471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87020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Изображение 25"/>
          <p:cNvPicPr>
            <a:picLocks noChangeAspect="1"/>
          </p:cNvPicPr>
          <p:nvPr/>
        </p:nvPicPr>
        <p:blipFill rotWithShape="1">
          <a:blip r:embed="rId2"/>
          <a:srcRect r="21931"/>
          <a:stretch/>
        </p:blipFill>
        <p:spPr>
          <a:xfrm>
            <a:off x="3352800" y="1185335"/>
            <a:ext cx="5791200" cy="5674792"/>
          </a:xfrm>
          <a:prstGeom prst="rect">
            <a:avLst/>
          </a:prstGeom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313624" y="254001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000" b="1" dirty="0" smtClean="0">
                <a:latin typeface="Calibri"/>
                <a:cs typeface="Calibri"/>
                <a:sym typeface="Wingdings"/>
              </a:rPr>
              <a:t>Как обычно</a:t>
            </a:r>
            <a:endParaRPr lang="en-US" sz="3000" b="1" dirty="0">
              <a:latin typeface="Calibri"/>
              <a:cs typeface="Calibri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13624" y="1371618"/>
            <a:ext cx="380117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Уходит сотрудник, а вместе с ним</a:t>
            </a:r>
            <a:r>
              <a:rPr lang="en-US" sz="2000" b="0" dirty="0" smtClean="0">
                <a:latin typeface="Calibri"/>
                <a:ea typeface="Calibri"/>
                <a:cs typeface="Calibri"/>
              </a:rPr>
              <a:t>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уходят накопленные знания и важные документы</a:t>
            </a:r>
            <a:r>
              <a:rPr lang="en-US" sz="2000" b="0" dirty="0" smtClean="0">
                <a:latin typeface="Calibri"/>
                <a:ea typeface="Calibri"/>
                <a:cs typeface="Calibri"/>
              </a:rPr>
              <a:t>: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договоры, информация о клиентах и партнерах и т.д.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US" sz="2000" b="0" dirty="0" smtClean="0">
              <a:latin typeface="Calibri"/>
              <a:ea typeface="Calibri"/>
              <a:cs typeface="Calibri"/>
            </a:endParaRP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165302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790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67544" y="352319"/>
            <a:ext cx="8534400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dirty="0" smtClean="0">
                <a:latin typeface="Calibri"/>
                <a:cs typeface="Calibri"/>
                <a:sym typeface="Wingdings"/>
              </a:rPr>
              <a:t>Работа с документами и файлами</a:t>
            </a:r>
            <a:r>
              <a:rPr lang="ru-RU" sz="3200" b="1" dirty="0" smtClean="0">
                <a:latin typeface="Calibri"/>
                <a:cs typeface="Calibri"/>
                <a:sym typeface="Wingdings"/>
              </a:rPr>
              <a:t> Битрикс24</a:t>
            </a:r>
            <a:endParaRPr lang="en-US" sz="3200" b="1" dirty="0">
              <a:latin typeface="Calibri"/>
              <a:cs typeface="Calibri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13652" y="1371600"/>
            <a:ext cx="8296979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800" b="0" dirty="0" smtClean="0">
                <a:latin typeface="Calibri"/>
                <a:ea typeface="Calibri"/>
                <a:cs typeface="Calibri"/>
              </a:rPr>
              <a:t>единое корпоративное хранилище данных</a:t>
            </a:r>
            <a:endParaRPr lang="ru-RU" sz="1800" b="0" dirty="0"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800" b="0" dirty="0" smtClean="0">
                <a:latin typeface="Calibri"/>
                <a:ea typeface="Calibri"/>
                <a:cs typeface="Calibri"/>
              </a:rPr>
              <a:t>важные документы, отчеты</a:t>
            </a:r>
            <a:r>
              <a:rPr lang="ru-RU" sz="1800" b="0" dirty="0">
                <a:latin typeface="Calibri"/>
                <a:ea typeface="Calibri"/>
                <a:cs typeface="Calibri"/>
              </a:rPr>
              <a:t>, презентации и </a:t>
            </a:r>
            <a:r>
              <a:rPr lang="ru-RU" sz="1800" b="0" dirty="0" smtClean="0">
                <a:latin typeface="Calibri"/>
                <a:ea typeface="Calibri"/>
                <a:cs typeface="Calibri"/>
              </a:rPr>
              <a:t>файлы всегда доступны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800" b="0" dirty="0" smtClean="0">
                <a:latin typeface="Calibri"/>
                <a:ea typeface="Calibri"/>
                <a:cs typeface="Calibri"/>
              </a:rPr>
              <a:t>совместная работа над документами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800" b="0" dirty="0" smtClean="0">
                <a:latin typeface="Calibri"/>
                <a:ea typeface="Calibri"/>
                <a:cs typeface="Calibri"/>
              </a:rPr>
              <a:t>всегда </a:t>
            </a:r>
            <a:r>
              <a:rPr lang="ru-RU" sz="1800" b="0" dirty="0">
                <a:latin typeface="Calibri"/>
                <a:ea typeface="Calibri"/>
                <a:cs typeface="Calibri"/>
              </a:rPr>
              <a:t>актуальные версии </a:t>
            </a:r>
            <a:r>
              <a:rPr lang="ru-RU" sz="1800" b="0" dirty="0" smtClean="0">
                <a:latin typeface="Calibri"/>
                <a:ea typeface="Calibri"/>
                <a:cs typeface="Calibri"/>
              </a:rPr>
              <a:t>документов у всех сотрудников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800" b="0" dirty="0" smtClean="0">
                <a:latin typeface="Calibri"/>
                <a:ea typeface="Calibri"/>
                <a:cs typeface="Calibri"/>
              </a:rPr>
              <a:t>редактирование документов в онлайн (</a:t>
            </a:r>
            <a:r>
              <a:rPr lang="en-US" sz="1800" b="0" dirty="0" err="1" smtClean="0">
                <a:latin typeface="Calibri"/>
                <a:ea typeface="Calibri"/>
                <a:cs typeface="Calibri"/>
              </a:rPr>
              <a:t>GoogleDocs</a:t>
            </a:r>
            <a:r>
              <a:rPr lang="en-US" sz="1800" b="0" dirty="0" smtClean="0">
                <a:latin typeface="Calibri"/>
                <a:ea typeface="Calibri"/>
                <a:cs typeface="Calibri"/>
              </a:rPr>
              <a:t>, MS Office Online</a:t>
            </a:r>
            <a:r>
              <a:rPr lang="ru-RU" sz="1800" b="0" dirty="0" smtClean="0">
                <a:latin typeface="Calibri"/>
                <a:ea typeface="Calibri"/>
                <a:cs typeface="Calibri"/>
              </a:rPr>
              <a:t>, </a:t>
            </a:r>
            <a:r>
              <a:rPr lang="en-US" sz="1800" b="0" dirty="0" smtClean="0">
                <a:latin typeface="Calibri"/>
                <a:ea typeface="Calibri"/>
                <a:cs typeface="Calibri"/>
              </a:rPr>
              <a:t>Office 365 </a:t>
            </a:r>
            <a:r>
              <a:rPr lang="ru-RU" sz="1800" b="0" dirty="0" smtClean="0">
                <a:latin typeface="Calibri"/>
                <a:ea typeface="Calibri"/>
                <a:cs typeface="Calibri"/>
              </a:rPr>
              <a:t>для бизнеса</a:t>
            </a:r>
            <a:r>
              <a:rPr lang="en-US" sz="1800" b="0" dirty="0" smtClean="0">
                <a:latin typeface="Calibri"/>
                <a:ea typeface="Calibri"/>
                <a:cs typeface="Calibri"/>
              </a:rPr>
              <a:t>)</a:t>
            </a:r>
            <a:r>
              <a:rPr lang="ru-RU" sz="1800" b="0" dirty="0" smtClean="0">
                <a:latin typeface="Calibri"/>
                <a:ea typeface="Calibri"/>
                <a:cs typeface="Calibri"/>
              </a:rPr>
              <a:t> и на компьютере</a:t>
            </a:r>
            <a:endParaRPr lang="en-US" sz="1800" b="0" dirty="0" smtClean="0">
              <a:latin typeface="Calibri"/>
              <a:ea typeface="Calibri"/>
              <a:cs typeface="Calibri"/>
            </a:endParaRPr>
          </a:p>
        </p:txBody>
      </p:sp>
      <p:grpSp>
        <p:nvGrpSpPr>
          <p:cNvPr id="2" name="Группа 1"/>
          <p:cNvGrpSpPr/>
          <p:nvPr/>
        </p:nvGrpSpPr>
        <p:grpSpPr>
          <a:xfrm>
            <a:off x="4038600" y="3976296"/>
            <a:ext cx="4905160" cy="2881704"/>
            <a:chOff x="4038600" y="3976296"/>
            <a:chExt cx="4905160" cy="2881704"/>
          </a:xfrm>
        </p:grpSpPr>
        <p:grpSp>
          <p:nvGrpSpPr>
            <p:cNvPr id="16" name="Группа 15"/>
            <p:cNvGrpSpPr/>
            <p:nvPr/>
          </p:nvGrpSpPr>
          <p:grpSpPr>
            <a:xfrm>
              <a:off x="4038600" y="3976296"/>
              <a:ext cx="4905160" cy="2881704"/>
              <a:chOff x="304800" y="114300"/>
              <a:chExt cx="8521700" cy="4914900"/>
            </a:xfrm>
          </p:grpSpPr>
          <p:pic>
            <p:nvPicPr>
              <p:cNvPr id="17" name="Изображение 16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04800" y="114300"/>
                <a:ext cx="8521700" cy="4914900"/>
              </a:xfrm>
              <a:prstGeom prst="rect">
                <a:avLst/>
              </a:prstGeom>
            </p:spPr>
          </p:pic>
          <p:pic>
            <p:nvPicPr>
              <p:cNvPr id="18" name="Изображение 17" descr="Снимок экрана 2014-12-09 в 8.08.18.png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3039"/>
              <a:stretch/>
            </p:blipFill>
            <p:spPr>
              <a:xfrm>
                <a:off x="509867" y="1574879"/>
                <a:ext cx="6081322" cy="3421465"/>
              </a:xfrm>
              <a:prstGeom prst="rect">
                <a:avLst/>
              </a:prstGeom>
            </p:spPr>
          </p:pic>
        </p:grpSp>
        <p:pic>
          <p:nvPicPr>
            <p:cNvPr id="14339" name="Picture 3" descr="C:\Users\dfilatkin\Desktop\screenshot-cp.bitrix.ru 2017-02-16 17-55-28.pn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7090"/>
            <a:stretch/>
          </p:blipFill>
          <p:spPr bwMode="auto">
            <a:xfrm>
              <a:off x="4156638" y="4675448"/>
              <a:ext cx="3500459" cy="21825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200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695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filippov\Desktop\mac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0" t="2797" r="5867" b="7393"/>
          <a:stretch/>
        </p:blipFill>
        <p:spPr bwMode="auto">
          <a:xfrm>
            <a:off x="580290" y="1066800"/>
            <a:ext cx="8506046" cy="48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dfilatkin\Desktop\screenshot-myfirstcompany.bitrix24.ru 2017-02-19 14-46-32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626"/>
          <a:stretch/>
        </p:blipFill>
        <p:spPr bwMode="auto">
          <a:xfrm>
            <a:off x="1865209" y="1447894"/>
            <a:ext cx="5963685" cy="3705997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605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Изображение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7218"/>
            <a:ext cx="9144000" cy="5636463"/>
          </a:xfrm>
          <a:prstGeom prst="rect">
            <a:avLst/>
          </a:prstGeom>
        </p:spPr>
      </p:pic>
      <p:pic>
        <p:nvPicPr>
          <p:cNvPr id="3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312123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208577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368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xmlns:p14="http://schemas.microsoft.com/office/powerpoint/2010/main"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Изображение 11" descr="Depositphotos_5798721_m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00" t="15649" r="1500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ru-RU" sz="1200" b="1">
              <a:solidFill>
                <a:srgbClr val="FFFFFF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533400" y="2684249"/>
            <a:ext cx="8382000" cy="1323439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4000" b="1" dirty="0" smtClean="0">
                <a:solidFill>
                  <a:srgbClr val="FFFFFF"/>
                </a:solidFill>
                <a:latin typeface="Calibri "/>
                <a:cs typeface="Arial"/>
              </a:rPr>
              <a:t>ПЛАНИРОВАНИЕ СОВМЕСТНЫХ СОБЫТИЙ</a:t>
            </a:r>
            <a:endParaRPr lang="ru-RU" sz="4000" b="1" dirty="0">
              <a:solidFill>
                <a:srgbClr val="FFFFFF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4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/>
          <p:nvPr/>
        </p:nvPicPr>
        <p:blipFill>
          <a:blip r:embed="rId4"/>
          <a:stretch/>
        </p:blipFill>
        <p:spPr>
          <a:xfrm>
            <a:off x="518716" y="6012873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21204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Изображение 3"/>
          <p:cNvPicPr>
            <a:picLocks noChangeAspect="1"/>
          </p:cNvPicPr>
          <p:nvPr/>
        </p:nvPicPr>
        <p:blipFill rotWithShape="1">
          <a:blip r:embed="rId2"/>
          <a:srcRect t="140" r="49537" b="6643"/>
          <a:stretch/>
        </p:blipFill>
        <p:spPr>
          <a:xfrm>
            <a:off x="3779932" y="0"/>
            <a:ext cx="5364087" cy="6858000"/>
          </a:xfrm>
          <a:prstGeom prst="rect">
            <a:avLst/>
          </a:prstGeom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314344" y="137851"/>
            <a:ext cx="6984775" cy="1097735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b="1" dirty="0" smtClean="0">
                <a:latin typeface="Calibri"/>
                <a:cs typeface="Calibri"/>
                <a:sym typeface="Wingdings"/>
              </a:rPr>
              <a:t>Как </a:t>
            </a:r>
            <a:r>
              <a:rPr lang="ru-RU" sz="3300" b="1" dirty="0" smtClean="0">
                <a:latin typeface="Calibri"/>
                <a:cs typeface="Calibri"/>
                <a:sym typeface="Wingdings"/>
              </a:rPr>
              <a:t>обычно</a:t>
            </a:r>
            <a:endParaRPr lang="en-US" sz="3300" b="1" dirty="0">
              <a:latin typeface="Calibri"/>
              <a:cs typeface="Calibri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15470" y="1371600"/>
            <a:ext cx="334213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ru-RU" sz="2400" b="0" dirty="0" smtClean="0">
                <a:latin typeface="Calibri"/>
                <a:ea typeface="Calibri"/>
                <a:cs typeface="Calibri"/>
              </a:rPr>
              <a:t>Вы тратите уйму </a:t>
            </a:r>
            <a:r>
              <a:rPr lang="ru-RU" sz="2400" b="0" dirty="0">
                <a:latin typeface="Calibri"/>
                <a:ea typeface="Calibri"/>
                <a:cs typeface="Calibri"/>
              </a:rPr>
              <a:t>времени и ресурсов на </a:t>
            </a:r>
            <a:r>
              <a:rPr lang="ru-RU" sz="2400" b="0" dirty="0" smtClean="0">
                <a:latin typeface="Calibri"/>
                <a:ea typeface="Calibri"/>
                <a:cs typeface="Calibri"/>
              </a:rPr>
              <a:t>планирование и согласование встреч…</a:t>
            </a:r>
          </a:p>
          <a:p>
            <a:pPr>
              <a:spcBef>
                <a:spcPts val="600"/>
              </a:spcBef>
            </a:pPr>
            <a:endParaRPr lang="ru-RU" sz="2400" b="0" dirty="0" smtClean="0">
              <a:latin typeface="Calibri"/>
              <a:ea typeface="Calibri"/>
              <a:cs typeface="Calibri"/>
            </a:endParaRPr>
          </a:p>
          <a:p>
            <a:pPr>
              <a:spcBef>
                <a:spcPts val="600"/>
              </a:spcBef>
            </a:pPr>
            <a:r>
              <a:rPr lang="ru-RU" sz="2400" b="0" dirty="0" smtClean="0">
                <a:latin typeface="Calibri"/>
                <a:ea typeface="Calibri"/>
                <a:cs typeface="Calibri"/>
              </a:rPr>
              <a:t>Вместо того, чтобы заниматься действительно важными делами.</a:t>
            </a:r>
            <a:endParaRPr lang="ru-RU" sz="2400" b="0" dirty="0">
              <a:solidFill>
                <a:srgbClr val="D50F49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94557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0" y="381000"/>
            <a:ext cx="9144000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latin typeface="Calibri"/>
                <a:cs typeface="Calibri"/>
                <a:sym typeface="Wingdings"/>
              </a:rPr>
              <a:t>Тайм-менеджмент для бизнеса</a:t>
            </a:r>
            <a:endParaRPr lang="en-US" sz="3200" b="1" dirty="0">
              <a:latin typeface="Calibri"/>
              <a:cs typeface="Calibri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00163" y="1524003"/>
            <a:ext cx="8286665" cy="2539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ru-RU" sz="2400" b="0" dirty="0" smtClean="0">
                <a:latin typeface="Calibri"/>
                <a:ea typeface="Calibri"/>
                <a:cs typeface="Calibri"/>
              </a:rPr>
              <a:t>Планировщик событий поможет организовать рабочий день</a:t>
            </a:r>
            <a:r>
              <a:rPr lang="en-US" sz="2400" b="0" dirty="0" smtClean="0">
                <a:latin typeface="Calibri"/>
                <a:ea typeface="Calibri"/>
                <a:cs typeface="Calibri"/>
              </a:rPr>
              <a:t>:</a:t>
            </a:r>
          </a:p>
          <a:p>
            <a:pPr>
              <a:spcBef>
                <a:spcPts val="600"/>
              </a:spcBef>
            </a:pPr>
            <a:endParaRPr lang="ru-RU" sz="500" dirty="0" smtClean="0"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Фиксация событий и дел в календаре за пару кликов</a:t>
            </a:r>
          </a:p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Интеграция с календарями на других устройствах</a:t>
            </a:r>
          </a:p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Напоминания о предстоящих событиях </a:t>
            </a:r>
            <a:endParaRPr lang="en-US" sz="2000" b="0" dirty="0" smtClean="0"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Возможность комментировать события прямо в календаре</a:t>
            </a:r>
          </a:p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/>
              <a:buChar char="•"/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Интеграция с </a:t>
            </a:r>
            <a:r>
              <a:rPr lang="en-US" sz="2000" b="0" dirty="0" smtClean="0">
                <a:latin typeface="Calibri"/>
                <a:ea typeface="Calibri"/>
                <a:cs typeface="Calibri"/>
              </a:rPr>
              <a:t>iOS, </a:t>
            </a:r>
            <a:r>
              <a:rPr lang="en-US" sz="2000" b="0" dirty="0">
                <a:latin typeface="Calibri"/>
                <a:ea typeface="Calibri"/>
                <a:cs typeface="Calibri"/>
              </a:rPr>
              <a:t>Android, </a:t>
            </a:r>
            <a:r>
              <a:rPr lang="en-US" sz="2000" b="0" dirty="0" err="1">
                <a:latin typeface="Calibri"/>
                <a:ea typeface="Calibri"/>
                <a:cs typeface="Calibri"/>
              </a:rPr>
              <a:t>MacOS</a:t>
            </a:r>
            <a:r>
              <a:rPr lang="en-US" sz="2000" b="0" dirty="0">
                <a:latin typeface="Calibri"/>
                <a:ea typeface="Calibri"/>
                <a:cs typeface="Calibri"/>
              </a:rPr>
              <a:t>, MS </a:t>
            </a:r>
            <a:r>
              <a:rPr lang="en-US" sz="2000" b="0" dirty="0" smtClean="0">
                <a:latin typeface="Calibri"/>
                <a:ea typeface="Calibri"/>
                <a:cs typeface="Calibri"/>
              </a:rPr>
              <a:t>Outlook</a:t>
            </a:r>
            <a:endParaRPr lang="ru-RU" sz="2000" b="0" dirty="0">
              <a:solidFill>
                <a:srgbClr val="D50F49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2" name="Группа 1"/>
          <p:cNvGrpSpPr/>
          <p:nvPr/>
        </p:nvGrpSpPr>
        <p:grpSpPr>
          <a:xfrm>
            <a:off x="4211960" y="4281189"/>
            <a:ext cx="4511842" cy="2602211"/>
            <a:chOff x="4211960" y="4281189"/>
            <a:chExt cx="4511842" cy="2602211"/>
          </a:xfrm>
        </p:grpSpPr>
        <p:pic>
          <p:nvPicPr>
            <p:cNvPr id="17" name="Изображение 1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211960" y="4281189"/>
              <a:ext cx="4511842" cy="2602211"/>
            </a:xfrm>
            <a:prstGeom prst="rect">
              <a:avLst/>
            </a:prstGeom>
          </p:spPr>
        </p:pic>
        <p:pic>
          <p:nvPicPr>
            <p:cNvPr id="16387" name="Picture 3" descr="C:\Users\dfilatkin\Desktop\screenshot-cp.bitrix.ru 2017-02-16 18-08-37.pn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0840"/>
            <a:stretch/>
          </p:blipFill>
          <p:spPr bwMode="auto">
            <a:xfrm>
              <a:off x="4283968" y="4869160"/>
              <a:ext cx="3273980" cy="2014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8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914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930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Прямоугольник 7"/>
          <p:cNvSpPr/>
          <p:nvPr/>
        </p:nvSpPr>
        <p:spPr>
          <a:xfrm>
            <a:off x="245239" y="1844824"/>
            <a:ext cx="3810000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ea typeface="Calibri"/>
                <a:cs typeface="Calibri"/>
              </a:rPr>
              <a:t>Планирование рабочего времени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ea typeface="Calibri"/>
                <a:cs typeface="Calibri"/>
              </a:rPr>
              <a:t>Напоминания о предстоящих событиях </a:t>
            </a:r>
            <a:endParaRPr lang="ru-RU" sz="1600" dirty="0" smtClean="0"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ea typeface="Calibri"/>
                <a:cs typeface="Calibri"/>
              </a:rPr>
              <a:t>Возможность комментировать события и прикреплять файлы</a:t>
            </a:r>
            <a:endParaRPr lang="ru-RU" sz="1600" dirty="0"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ea typeface="Calibri"/>
                <a:cs typeface="Calibri"/>
              </a:rPr>
              <a:t>Календари можно загрузить в мобильный телефон или планшет (</a:t>
            </a:r>
            <a:r>
              <a:rPr lang="ru-RU" sz="1600" dirty="0" err="1">
                <a:ea typeface="Calibri"/>
                <a:cs typeface="Calibri"/>
              </a:rPr>
              <a:t>iPhone</a:t>
            </a:r>
            <a:r>
              <a:rPr lang="ru-RU" sz="1600" dirty="0">
                <a:ea typeface="Calibri"/>
                <a:cs typeface="Calibri"/>
              </a:rPr>
              <a:t>, </a:t>
            </a:r>
            <a:r>
              <a:rPr lang="ru-RU" sz="1600" dirty="0" err="1">
                <a:ea typeface="Calibri"/>
                <a:cs typeface="Calibri"/>
              </a:rPr>
              <a:t>iPad</a:t>
            </a:r>
            <a:r>
              <a:rPr lang="ru-RU" sz="1600" dirty="0">
                <a:ea typeface="Calibri"/>
                <a:cs typeface="Calibri"/>
              </a:rPr>
              <a:t>, </a:t>
            </a:r>
            <a:r>
              <a:rPr lang="ru-RU" sz="1600" dirty="0" err="1">
                <a:ea typeface="Calibri"/>
                <a:cs typeface="Calibri"/>
              </a:rPr>
              <a:t>Android</a:t>
            </a:r>
            <a:r>
              <a:rPr lang="ru-RU" sz="1600" dirty="0">
                <a:ea typeface="Calibri"/>
                <a:cs typeface="Calibri"/>
              </a:rPr>
              <a:t>)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0" y="358552"/>
            <a:ext cx="9144000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latin typeface="Calibri"/>
                <a:cs typeface="Calibri"/>
                <a:sym typeface="Wingdings"/>
              </a:rPr>
              <a:t>Календарь</a:t>
            </a:r>
            <a:endParaRPr lang="en-US" sz="3200" b="1" dirty="0">
              <a:latin typeface="Calibri"/>
              <a:cs typeface="Calibri"/>
            </a:endParaRPr>
          </a:p>
        </p:txBody>
      </p:sp>
      <p:pic>
        <p:nvPicPr>
          <p:cNvPr id="3074" name="Picture 2" descr="C:\Users\dfilatkin\Desktop\screenshot-myfirstcompany.bitrix24.ru 2017-02-19 21-48-50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0331" y="1556792"/>
            <a:ext cx="4812149" cy="3188873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507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Прямоугольник 7"/>
          <p:cNvSpPr/>
          <p:nvPr/>
        </p:nvSpPr>
        <p:spPr>
          <a:xfrm>
            <a:off x="457200" y="2133600"/>
            <a:ext cx="3810000" cy="19543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57175" indent="-257175">
              <a:spcBef>
                <a:spcPts val="450"/>
              </a:spcBef>
              <a:spcAft>
                <a:spcPts val="45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Обновленный планировщик </a:t>
            </a:r>
            <a:r>
              <a:rPr lang="ru-RU" sz="1600" b="0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встреч и событий</a:t>
            </a:r>
          </a:p>
          <a:p>
            <a:pPr marL="257175" indent="-257175">
              <a:spcBef>
                <a:spcPts val="450"/>
              </a:spcBef>
              <a:spcAft>
                <a:spcPts val="45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Планировщик в Живой ленте</a:t>
            </a:r>
          </a:p>
          <a:p>
            <a:pPr marL="257175" indent="-257175">
              <a:spcBef>
                <a:spcPts val="450"/>
              </a:spcBef>
              <a:spcAft>
                <a:spcPts val="45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Быстрое подключение </a:t>
            </a:r>
            <a:r>
              <a:rPr lang="en-US" sz="1600" b="0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Google</a:t>
            </a:r>
            <a:r>
              <a:rPr lang="ru-RU" sz="1600" b="0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-календарей</a:t>
            </a:r>
          </a:p>
          <a:p>
            <a:pPr marL="257175" indent="-257175">
              <a:spcBef>
                <a:spcPts val="450"/>
              </a:spcBef>
              <a:spcAft>
                <a:spcPts val="45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Календарь компании</a:t>
            </a:r>
          </a:p>
        </p:txBody>
      </p:sp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2480" y="1746936"/>
            <a:ext cx="3904876" cy="3808013"/>
          </a:xfrm>
          <a:prstGeom prst="rect">
            <a:avLst/>
          </a:prstGeom>
          <a:ln>
            <a:solidFill>
              <a:srgbClr val="66CCFF"/>
            </a:solidFill>
          </a:ln>
        </p:spPr>
      </p:pic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0" y="764704"/>
            <a:ext cx="9144000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latin typeface="Calibri"/>
                <a:cs typeface="Calibri"/>
                <a:sym typeface="Wingdings"/>
              </a:rPr>
              <a:t>Календарь: планирование встреч и событий</a:t>
            </a:r>
            <a:endParaRPr lang="en-US" sz="3200" b="1" dirty="0">
              <a:latin typeface="Calibri"/>
              <a:cs typeface="Calibri"/>
            </a:endParaRPr>
          </a:p>
        </p:txBody>
      </p:sp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128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12" descr="Depositphotos_1707357_original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36" t="15542" r="1639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ru-RU" sz="1200" b="1">
              <a:solidFill>
                <a:srgbClr val="FFFFFF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381000" y="2684225"/>
            <a:ext cx="83820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4000" b="1" dirty="0" smtClean="0">
                <a:solidFill>
                  <a:srgbClr val="FFFFFF"/>
                </a:solidFill>
                <a:latin typeface="Calibri "/>
                <a:cs typeface="Arial"/>
              </a:rPr>
              <a:t>УПРАВЛЕНИЕ ПРОДАЖАМИ</a:t>
            </a:r>
            <a:endParaRPr lang="ru-RU" sz="4000" b="1" dirty="0">
              <a:solidFill>
                <a:srgbClr val="FFFFFF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4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/>
          <p:nvPr/>
        </p:nvPicPr>
        <p:blipFill>
          <a:blip r:embed="rId4"/>
          <a:stretch/>
        </p:blipFill>
        <p:spPr>
          <a:xfrm>
            <a:off x="381000" y="6000155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66298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Аля\Downloads\Depositphotos_13942536_origina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72000" y="0"/>
            <a:ext cx="457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-13733" y="0"/>
            <a:ext cx="4585733" cy="6858000"/>
          </a:xfrm>
          <a:prstGeom prst="rect">
            <a:avLst/>
          </a:prstGeom>
          <a:solidFill>
            <a:srgbClr val="FFFFFF">
              <a:alpha val="7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Calibri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179512" y="397310"/>
            <a:ext cx="4176464" cy="58939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latin typeface="Calibri"/>
                <a:cs typeface="Calibri"/>
              </a:rPr>
              <a:t>Кропотливая </a:t>
            </a:r>
            <a:r>
              <a:rPr lang="ru-RU" sz="2000" dirty="0">
                <a:latin typeface="Calibri"/>
                <a:cs typeface="Calibri"/>
              </a:rPr>
              <a:t>работа с «холодными» </a:t>
            </a:r>
            <a:r>
              <a:rPr lang="ru-RU" sz="2000" dirty="0" smtClean="0">
                <a:latin typeface="Calibri"/>
                <a:cs typeface="Calibri"/>
              </a:rPr>
              <a:t>контактами</a:t>
            </a:r>
            <a:endParaRPr lang="en-US" sz="2000" dirty="0">
              <a:latin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latin typeface="Calibri"/>
                <a:cs typeface="Calibri"/>
              </a:rPr>
              <a:t>Превращение </a:t>
            </a:r>
            <a:r>
              <a:rPr lang="ru-RU" sz="2000" dirty="0">
                <a:latin typeface="Calibri"/>
                <a:cs typeface="Calibri"/>
              </a:rPr>
              <a:t>их в потенциальных </a:t>
            </a:r>
            <a:r>
              <a:rPr lang="ru-RU" sz="2000" dirty="0" smtClean="0">
                <a:latin typeface="Calibri"/>
                <a:cs typeface="Calibri"/>
              </a:rPr>
              <a:t>клиентов</a:t>
            </a:r>
            <a:endParaRPr lang="en-US" sz="2000" dirty="0" smtClean="0">
              <a:latin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latin typeface="Calibri"/>
                <a:cs typeface="Calibri"/>
              </a:rPr>
              <a:t>Формирование доверительных отношений с клиентами</a:t>
            </a:r>
          </a:p>
          <a:p>
            <a:pPr marL="342900" indent="-342900">
              <a:spcBef>
                <a:spcPts val="60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latin typeface="Calibri"/>
                <a:cs typeface="Calibri"/>
              </a:rPr>
              <a:t>Позвонить</a:t>
            </a:r>
            <a:r>
              <a:rPr lang="ru-RU" sz="2000" dirty="0">
                <a:latin typeface="Calibri"/>
                <a:cs typeface="Calibri"/>
              </a:rPr>
              <a:t>, встретиться, написать, </a:t>
            </a:r>
            <a:r>
              <a:rPr lang="ru-RU" sz="2000" dirty="0" smtClean="0">
                <a:latin typeface="Calibri"/>
                <a:cs typeface="Calibri"/>
              </a:rPr>
              <a:t>напомнить, поздравить, перезвонить, отправить предложение</a:t>
            </a:r>
            <a:endParaRPr lang="en-US" sz="2000" dirty="0" smtClean="0">
              <a:latin typeface="Calibri"/>
              <a:cs typeface="Calibri"/>
            </a:endParaRPr>
          </a:p>
          <a:p>
            <a:pPr>
              <a:buClr>
                <a:srgbClr val="00B0F0"/>
              </a:buClr>
            </a:pPr>
            <a:endParaRPr lang="en-US" sz="1800" dirty="0">
              <a:latin typeface="Calibri"/>
              <a:cs typeface="Calibri"/>
            </a:endParaRPr>
          </a:p>
          <a:p>
            <a:pPr marL="614363" indent="-342900">
              <a:buClr>
                <a:srgbClr val="00B0F0"/>
              </a:buClr>
              <a:buFont typeface="Arial" panose="020B0604020202020204" pitchFamily="34" charset="0"/>
              <a:buChar char="•"/>
            </a:pPr>
            <a:endParaRPr lang="ru-RU" sz="2400" b="1" dirty="0" smtClean="0">
              <a:cs typeface="Calibri"/>
            </a:endParaRPr>
          </a:p>
          <a:p>
            <a:pPr marL="271463"/>
            <a:r>
              <a:rPr lang="ru-RU" sz="2400" b="1" dirty="0" smtClean="0">
                <a:cs typeface="Calibri"/>
              </a:rPr>
              <a:t>Как </a:t>
            </a:r>
            <a:r>
              <a:rPr lang="ru-RU" sz="2400" b="1" dirty="0">
                <a:cs typeface="Calibri"/>
              </a:rPr>
              <a:t>организовать работу максимально эффективно?</a:t>
            </a:r>
          </a:p>
          <a:p>
            <a:pPr marL="271463"/>
            <a:endParaRPr lang="ru-RU" sz="2400" b="1" dirty="0">
              <a:cs typeface="Calibri"/>
            </a:endParaRPr>
          </a:p>
          <a:p>
            <a:pPr marL="271463"/>
            <a:r>
              <a:rPr lang="ru-RU" sz="2400" b="1" dirty="0">
                <a:cs typeface="Calibri"/>
              </a:rPr>
              <a:t>Как продавать больше?</a:t>
            </a: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9648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395536" y="1268760"/>
            <a:ext cx="9146110" cy="937219"/>
          </a:xfrm>
          <a:prstGeom prst="rect">
            <a:avLst/>
          </a:prstGeom>
        </p:spPr>
        <p:txBody>
          <a:bodyPr vert="horz" lIns="91438" tIns="45719" rIns="91438" bIns="45719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err="1" smtClean="0">
                <a:latin typeface="Calibri"/>
                <a:cs typeface="Calibri"/>
                <a:sym typeface="Wingdings"/>
              </a:rPr>
              <a:t>Омниканальная</a:t>
            </a:r>
            <a:r>
              <a:rPr lang="ru-RU" sz="3200" dirty="0" smtClean="0">
                <a:latin typeface="Calibri"/>
                <a:cs typeface="Calibri"/>
                <a:sym typeface="Wingdings"/>
              </a:rPr>
              <a:t> </a:t>
            </a:r>
            <a:r>
              <a:rPr lang="en-US" sz="3200" dirty="0" smtClean="0">
                <a:latin typeface="Calibri"/>
                <a:cs typeface="Calibri"/>
                <a:sym typeface="Wingdings"/>
              </a:rPr>
              <a:t>CRM </a:t>
            </a:r>
            <a:r>
              <a:rPr lang="ru-RU" sz="3200" dirty="0" smtClean="0">
                <a:latin typeface="Calibri"/>
                <a:cs typeface="Calibri"/>
                <a:sym typeface="Wingdings"/>
              </a:rPr>
              <a:t>Битрикс24</a:t>
            </a:r>
          </a:p>
          <a:p>
            <a:endParaRPr lang="en-US" sz="3200" b="1" dirty="0">
              <a:latin typeface="Calibri"/>
              <a:cs typeface="Calibri"/>
            </a:endParaRPr>
          </a:p>
        </p:txBody>
      </p:sp>
      <p:grpSp>
        <p:nvGrpSpPr>
          <p:cNvPr id="17" name="Группа 16"/>
          <p:cNvGrpSpPr/>
          <p:nvPr/>
        </p:nvGrpSpPr>
        <p:grpSpPr>
          <a:xfrm>
            <a:off x="4662386" y="2115569"/>
            <a:ext cx="4422515" cy="2393271"/>
            <a:chOff x="135757" y="1349207"/>
            <a:chExt cx="4422515" cy="2393270"/>
          </a:xfrm>
        </p:grpSpPr>
        <p:pic>
          <p:nvPicPr>
            <p:cNvPr id="18" name="Изображение 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35757" y="1349207"/>
              <a:ext cx="4422515" cy="2393270"/>
            </a:xfrm>
            <a:prstGeom prst="rect">
              <a:avLst/>
            </a:prstGeom>
          </p:spPr>
        </p:pic>
        <p:grpSp>
          <p:nvGrpSpPr>
            <p:cNvPr id="19" name="Группа 18"/>
            <p:cNvGrpSpPr/>
            <p:nvPr/>
          </p:nvGrpSpPr>
          <p:grpSpPr>
            <a:xfrm>
              <a:off x="935502" y="1709274"/>
              <a:ext cx="2857920" cy="1659401"/>
              <a:chOff x="298265" y="1069387"/>
              <a:chExt cx="3442965" cy="2181348"/>
            </a:xfrm>
          </p:grpSpPr>
          <p:grpSp>
            <p:nvGrpSpPr>
              <p:cNvPr id="20" name="Группа 19"/>
              <p:cNvGrpSpPr/>
              <p:nvPr/>
            </p:nvGrpSpPr>
            <p:grpSpPr>
              <a:xfrm>
                <a:off x="298265" y="1069387"/>
                <a:ext cx="3442965" cy="2181348"/>
                <a:chOff x="279022" y="327106"/>
                <a:chExt cx="4890165" cy="3098246"/>
              </a:xfrm>
            </p:grpSpPr>
            <p:grpSp>
              <p:nvGrpSpPr>
                <p:cNvPr id="22" name="Группа 21"/>
                <p:cNvGrpSpPr/>
                <p:nvPr/>
              </p:nvGrpSpPr>
              <p:grpSpPr>
                <a:xfrm>
                  <a:off x="279022" y="327106"/>
                  <a:ext cx="4877484" cy="2915091"/>
                  <a:chOff x="0" y="0"/>
                  <a:chExt cx="8606024" cy="5143500"/>
                </a:xfrm>
              </p:grpSpPr>
              <p:pic>
                <p:nvPicPr>
                  <p:cNvPr id="24" name="Изображение 20" descr="Снимок экрана 2013-12-01 в 21.18.13.png"/>
                  <p:cNvPicPr>
                    <a:picLocks noChangeAspect="1"/>
                  </p:cNvPicPr>
                  <p:nvPr/>
                </p:nvPicPr>
                <p:blipFill>
                  <a:blip r:embed="rId3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0" y="0"/>
                    <a:ext cx="8606024" cy="5143500"/>
                  </a:xfrm>
                  <a:prstGeom prst="rect">
                    <a:avLst/>
                  </a:prstGeom>
                </p:spPr>
              </p:pic>
              <p:pic>
                <p:nvPicPr>
                  <p:cNvPr id="25" name="Изображение 21" descr="Снимок экрана 2013-12-01 в 21.18.29.png"/>
                  <p:cNvPicPr>
                    <a:picLocks noChangeAspect="1"/>
                  </p:cNvPicPr>
                  <p:nvPr/>
                </p:nvPicPr>
                <p:blipFill>
                  <a:blip r:embed="rId4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18219" y="487869"/>
                    <a:ext cx="6917437" cy="397239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23" name="Изображение 19" descr="Снимок экрана 2013-12-01 в 21.22.20.png"/>
                <p:cNvPicPr>
                  <a:picLocks noChangeAspect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892" r="965" b="92291"/>
                <a:stretch/>
              </p:blipFill>
              <p:spPr>
                <a:xfrm>
                  <a:off x="284869" y="3198139"/>
                  <a:ext cx="4884318" cy="227213"/>
                </a:xfrm>
                <a:prstGeom prst="rect">
                  <a:avLst/>
                </a:prstGeom>
              </p:spPr>
            </p:pic>
          </p:grpSp>
          <p:sp>
            <p:nvSpPr>
              <p:cNvPr id="21" name="Прямоугольник 20"/>
              <p:cNvSpPr/>
              <p:nvPr/>
            </p:nvSpPr>
            <p:spPr>
              <a:xfrm>
                <a:off x="3285848" y="3008824"/>
                <a:ext cx="375237" cy="20745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Calibri"/>
                </a:endParaRPr>
              </a:p>
            </p:txBody>
          </p:sp>
        </p:grpSp>
      </p:grpSp>
      <p:sp>
        <p:nvSpPr>
          <p:cNvPr id="29" name="TextBox 28"/>
          <p:cNvSpPr txBox="1"/>
          <p:nvPr/>
        </p:nvSpPr>
        <p:spPr>
          <a:xfrm>
            <a:off x="408446" y="2161082"/>
            <a:ext cx="4427985" cy="3093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Управление </a:t>
            </a:r>
            <a:r>
              <a:rPr lang="ru-RU" sz="1600" b="0" dirty="0" err="1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лидами</a:t>
            </a:r>
            <a:r>
              <a:rPr lang="ru-RU" sz="1600" b="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, контактами, сделками</a:t>
            </a:r>
          </a:p>
          <a:p>
            <a:pPr marL="342900" indent="-34290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Все каналы коммуникаций</a:t>
            </a:r>
            <a:r>
              <a:rPr lang="en-US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: 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телефония, почта, соцсети, мессенджеры, чаты и др.</a:t>
            </a:r>
            <a:endParaRPr lang="ru-RU" sz="1600" b="0" dirty="0" smtClean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342900" indent="-34290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Расширенная </a:t>
            </a: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аналитика сделок </a:t>
            </a:r>
          </a:p>
          <a:p>
            <a:pPr marL="342900" indent="-34290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Автоматизация работы менеджеров</a:t>
            </a:r>
          </a:p>
          <a:p>
            <a:pPr marL="342900" indent="-34290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Мобильная </a:t>
            </a:r>
            <a:r>
              <a:rPr lang="ru-RU" sz="1600" dirty="0" err="1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CRM</a:t>
            </a: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pPr marL="342900" indent="-34290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Интеграция с </a:t>
            </a:r>
            <a:r>
              <a:rPr lang="ru-RU" sz="1600" dirty="0" err="1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1С</a:t>
            </a: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и сайтом</a:t>
            </a:r>
          </a:p>
          <a:p>
            <a:pPr marL="342900" indent="-34290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endParaRPr lang="ru-RU" sz="160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342900" indent="-34290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CRM 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незаметно становится частью вашей компании</a:t>
            </a:r>
            <a:endParaRPr lang="ru-RU" sz="160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17411" name="Picture 3" descr="C:\Users\dfilatkin\Desktop\screenshot-cp.bitrix.ru 2017-02-16 18-28-11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819"/>
          <a:stretch/>
        </p:blipFill>
        <p:spPr bwMode="auto">
          <a:xfrm>
            <a:off x="5462125" y="2277703"/>
            <a:ext cx="2850509" cy="18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3" name="Picture 5" descr="https://www.bitrix24.ru/img/content/features/mobile/mobilecrm2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4971" y="2729882"/>
            <a:ext cx="1085643" cy="2212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filippov\Desktop\Untitled-2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Рисунок 2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051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filippov\Desktop\mac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0" t="2797" r="5867" b="7393"/>
          <a:stretch/>
        </p:blipFill>
        <p:spPr bwMode="auto">
          <a:xfrm>
            <a:off x="585673" y="1066800"/>
            <a:ext cx="8506046" cy="459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Изображение 2"/>
          <p:cNvPicPr>
            <a:picLocks noChangeAspect="1"/>
          </p:cNvPicPr>
          <p:nvPr/>
        </p:nvPicPr>
        <p:blipFill rotWithShape="1">
          <a:blip r:embed="rId3"/>
          <a:srcRect b="8264"/>
          <a:stretch/>
        </p:blipFill>
        <p:spPr>
          <a:xfrm>
            <a:off x="1866282" y="1438922"/>
            <a:ext cx="5946078" cy="3488281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</p:pic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172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179536" y="603780"/>
            <a:ext cx="8769863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err="1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Канбан</a:t>
            </a:r>
            <a:endParaRPr lang="ru-RU" sz="32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524000" y="1249032"/>
            <a:ext cx="6096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buSzPct val="100000"/>
              <a:defRPr sz="1800"/>
            </a:pPr>
            <a:r>
              <a:rPr lang="ru-RU" sz="1400" b="0" dirty="0">
                <a:latin typeface="Calibri" charset="0"/>
                <a:ea typeface="Calibri" charset="0"/>
                <a:cs typeface="Calibri" charset="0"/>
              </a:rPr>
              <a:t>Простой способ </a:t>
            </a:r>
            <a:r>
              <a:rPr lang="ru-RU" sz="1400" b="0" dirty="0" smtClean="0">
                <a:latin typeface="Calibri" charset="0"/>
                <a:ea typeface="Calibri" charset="0"/>
                <a:cs typeface="Calibri" charset="0"/>
              </a:rPr>
              <a:t>классифицировать </a:t>
            </a:r>
            <a:r>
              <a:rPr lang="ru-RU" sz="1400" b="0" dirty="0" err="1" smtClean="0">
                <a:latin typeface="Calibri" charset="0"/>
                <a:ea typeface="Calibri" charset="0"/>
                <a:cs typeface="Calibri" charset="0"/>
              </a:rPr>
              <a:t>лиды</a:t>
            </a:r>
            <a:r>
              <a:rPr lang="ru-RU" sz="1400" b="0" dirty="0" smtClean="0">
                <a:latin typeface="Calibri" charset="0"/>
                <a:ea typeface="Calibri" charset="0"/>
                <a:cs typeface="Calibri" charset="0"/>
              </a:rPr>
              <a:t> и сделки</a:t>
            </a:r>
            <a:endParaRPr lang="ru-RU" sz="1400" b="0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66162" y="1916832"/>
            <a:ext cx="396492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В 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CRM </a:t>
            </a:r>
            <a:r>
              <a:rPr lang="mr-IN" sz="1600" b="0" dirty="0" smtClean="0">
                <a:latin typeface="Calibri" charset="0"/>
                <a:ea typeface="Calibri" charset="0"/>
                <a:cs typeface="Calibri" charset="0"/>
              </a:rPr>
              <a:t>–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везде, где есть статусы: </a:t>
            </a:r>
            <a:r>
              <a:rPr lang="ru-RU" sz="1600" b="0" dirty="0" err="1" smtClean="0">
                <a:latin typeface="Calibri" charset="0"/>
                <a:ea typeface="Calibri" charset="0"/>
                <a:cs typeface="Calibri" charset="0"/>
              </a:rPr>
              <a:t>лиды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, сделки, коммерческие предложения, счета</a:t>
            </a:r>
          </a:p>
          <a:p>
            <a:pPr marL="285750" indent="-285750">
              <a:spcBef>
                <a:spcPts val="600"/>
              </a:spcBef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drag </a:t>
            </a:r>
            <a:r>
              <a:rPr lang="en-US" sz="1600" b="0" dirty="0">
                <a:latin typeface="Calibri" charset="0"/>
                <a:ea typeface="Calibri" charset="0"/>
                <a:cs typeface="Calibri" charset="0"/>
              </a:rPr>
              <a:t>and drop 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перемещение элементов между статусами</a:t>
            </a:r>
          </a:p>
          <a:p>
            <a:pPr marL="285750" indent="-285750">
              <a:spcBef>
                <a:spcPts val="600"/>
              </a:spcBef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Суммарная статистика по статусу </a:t>
            </a:r>
            <a:r>
              <a:rPr lang="ru-RU" sz="1600" b="0" dirty="0">
                <a:latin typeface="Calibri" charset="0"/>
                <a:ea typeface="Calibri" charset="0"/>
                <a:cs typeface="Calibri" charset="0"/>
              </a:rPr>
              <a:t> </a:t>
            </a:r>
            <a:endParaRPr lang="ru-RU" sz="1600" b="0" dirty="0" smtClean="0">
              <a:latin typeface="Calibri" charset="0"/>
              <a:ea typeface="Calibri" charset="0"/>
              <a:cs typeface="Calibri" charset="0"/>
            </a:endParaRPr>
          </a:p>
          <a:p>
            <a:pPr marL="285750" indent="-285750">
              <a:spcBef>
                <a:spcPts val="600"/>
              </a:spcBef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Канбан - один из вариантов представления элементов в 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CRM </a:t>
            </a:r>
            <a:endParaRPr lang="ru-RU" sz="1600" b="0" dirty="0" smtClean="0">
              <a:latin typeface="Calibri" charset="0"/>
              <a:ea typeface="Calibri" charset="0"/>
              <a:cs typeface="Calibri" charset="0"/>
            </a:endParaRPr>
          </a:p>
          <a:p>
            <a:pPr marL="285750" indent="-285750">
              <a:spcBef>
                <a:spcPts val="600"/>
              </a:spcBef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Доступен во всех тарифах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39552" y="5066020"/>
            <a:ext cx="43663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b="0" dirty="0" smtClean="0">
                <a:latin typeface="Calibri" charset="0"/>
                <a:ea typeface="Calibri" charset="0"/>
                <a:cs typeface="Calibri" charset="0"/>
              </a:rPr>
              <a:t>Сразу видно, что делать и где сложности</a:t>
            </a:r>
          </a:p>
          <a:p>
            <a:r>
              <a:rPr lang="ru-RU" sz="1400" b="0" dirty="0" smtClean="0">
                <a:latin typeface="Calibri" charset="0"/>
                <a:ea typeface="Calibri" charset="0"/>
                <a:cs typeface="Calibri" charset="0"/>
              </a:rPr>
              <a:t>Легко оценить объем работы</a:t>
            </a:r>
            <a:r>
              <a:rPr lang="en-US" sz="1400" b="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ru-RU" sz="1400" b="0" dirty="0" smtClean="0">
                <a:latin typeface="Calibri" charset="0"/>
                <a:ea typeface="Calibri" charset="0"/>
                <a:cs typeface="Calibri" charset="0"/>
              </a:rPr>
              <a:t>и распределить нагрузку</a:t>
            </a:r>
          </a:p>
        </p:txBody>
      </p:sp>
      <p:grpSp>
        <p:nvGrpSpPr>
          <p:cNvPr id="19" name="Группа 18"/>
          <p:cNvGrpSpPr/>
          <p:nvPr/>
        </p:nvGrpSpPr>
        <p:grpSpPr>
          <a:xfrm>
            <a:off x="5331655" y="1800682"/>
            <a:ext cx="3474720" cy="3477712"/>
            <a:chOff x="5331655" y="1350498"/>
            <a:chExt cx="3474720" cy="2827607"/>
          </a:xfrm>
        </p:grpSpPr>
        <p:pic>
          <p:nvPicPr>
            <p:cNvPr id="17" name="Изображение 1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-1" b="19826"/>
            <a:stretch/>
          </p:blipFill>
          <p:spPr>
            <a:xfrm>
              <a:off x="5390706" y="1396100"/>
              <a:ext cx="3368777" cy="2742531"/>
            </a:xfrm>
            <a:prstGeom prst="rect">
              <a:avLst/>
            </a:prstGeom>
          </p:spPr>
        </p:pic>
        <p:sp>
          <p:nvSpPr>
            <p:cNvPr id="18" name="Прямоугольник 17"/>
            <p:cNvSpPr/>
            <p:nvPr/>
          </p:nvSpPr>
          <p:spPr>
            <a:xfrm>
              <a:off x="5331655" y="1350498"/>
              <a:ext cx="3474720" cy="2827607"/>
            </a:xfrm>
            <a:prstGeom prst="rect">
              <a:avLst/>
            </a:prstGeom>
            <a:noFill/>
            <a:ln w="12700">
              <a:solidFill>
                <a:srgbClr val="30C5F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sz="1100"/>
            </a:p>
          </p:txBody>
        </p:sp>
      </p:grpSp>
      <p:pic>
        <p:nvPicPr>
          <p:cNvPr id="10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713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11" descr="1121500Depositphotos_1960167_xl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99" t="6869" r="15000" b="8286"/>
          <a:stretch/>
        </p:blipFill>
        <p:spPr>
          <a:xfrm>
            <a:off x="0" y="1"/>
            <a:ext cx="9144000" cy="6866467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1524000" y="2721113"/>
            <a:ext cx="60960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chemeClr val="bg1"/>
                </a:solidFill>
                <a:latin typeface="Calibri "/>
                <a:cs typeface="Arial"/>
              </a:rPr>
              <a:t>ЗВОНКИ</a:t>
            </a:r>
            <a:endParaRPr lang="ru-RU" sz="4000" dirty="0">
              <a:solidFill>
                <a:schemeClr val="bg1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/>
          <p:nvPr/>
        </p:nvPicPr>
        <p:blipFill>
          <a:blip r:embed="rId4"/>
          <a:stretch/>
        </p:blipFill>
        <p:spPr>
          <a:xfrm>
            <a:off x="611560" y="5967439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43300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3600" y="304800"/>
            <a:ext cx="4470400" cy="2977287"/>
          </a:xfrm>
          <a:prstGeom prst="rect">
            <a:avLst/>
          </a:prstGeom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930620" y="2168995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000" b="1" dirty="0" smtClean="0">
                <a:latin typeface="Calibri"/>
                <a:cs typeface="Calibri"/>
                <a:sym typeface="Wingdings"/>
              </a:rPr>
              <a:t>Как обычно</a:t>
            </a:r>
            <a:endParaRPr lang="en-US" sz="3000" b="1" dirty="0">
              <a:latin typeface="Calibri"/>
              <a:cs typeface="Calibri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922599" y="3007211"/>
            <a:ext cx="6040810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200" b="0" dirty="0" smtClean="0">
                <a:latin typeface="Calibri"/>
                <a:ea typeface="Calibri"/>
                <a:cs typeface="Calibri"/>
              </a:rPr>
              <a:t>Клиенты часто не могут дозвониться – им не перезванивают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200" b="0" dirty="0" smtClean="0">
                <a:latin typeface="Calibri"/>
                <a:ea typeface="Calibri"/>
                <a:cs typeface="Calibri"/>
              </a:rPr>
              <a:t>Клиенты долго «ожидают на линии» ответа менеджера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200" b="0" dirty="0" smtClean="0">
                <a:latin typeface="Calibri"/>
                <a:ea typeface="Calibri"/>
                <a:cs typeface="Calibri"/>
              </a:rPr>
              <a:t>Менеджеры не заносят итоги разговора в </a:t>
            </a:r>
            <a:r>
              <a:rPr lang="en-US" sz="2200" b="0" dirty="0" smtClean="0">
                <a:latin typeface="Calibri"/>
                <a:ea typeface="Calibri"/>
                <a:cs typeface="Calibri"/>
              </a:rPr>
              <a:t>CRM </a:t>
            </a:r>
            <a:r>
              <a:rPr lang="ru-RU" sz="2200" b="0" dirty="0" smtClean="0">
                <a:latin typeface="Calibri"/>
                <a:ea typeface="Calibri"/>
                <a:cs typeface="Calibri"/>
              </a:rPr>
              <a:t>-  все данные о клиенте и договоренности забываются</a:t>
            </a: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266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extBox 55"/>
          <p:cNvSpPr txBox="1"/>
          <p:nvPr/>
        </p:nvSpPr>
        <p:spPr>
          <a:xfrm>
            <a:off x="2518307" y="2531638"/>
            <a:ext cx="3960828" cy="415498"/>
          </a:xfrm>
          <a:prstGeom prst="rect">
            <a:avLst/>
          </a:prstGeom>
          <a:noFill/>
          <a:ln>
            <a:noFill/>
            <a:prstDash val="dash"/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ru-RU" sz="21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Клиент звонит вам</a:t>
            </a:r>
            <a:endParaRPr lang="ru-RU" sz="210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00" name="TextBox 99"/>
          <p:cNvSpPr txBox="1"/>
          <p:nvPr/>
        </p:nvSpPr>
        <p:spPr>
          <a:xfrm>
            <a:off x="2847993" y="3203123"/>
            <a:ext cx="1709122" cy="246221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  <a:prstDash val="dash"/>
          </a:ln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ru-RU" sz="1000" b="0" dirty="0">
                <a:solidFill>
                  <a:srgbClr val="4F81BD">
                    <a:lumMod val="75000"/>
                  </a:srgbClr>
                </a:solidFill>
                <a:latin typeface="Calibri"/>
                <a:ea typeface="Calibri"/>
                <a:cs typeface="Calibri"/>
              </a:rPr>
              <a:t>Виртуальная АТС Битрикс24</a:t>
            </a:r>
            <a:endParaRPr lang="en-US" sz="1000" b="0" dirty="0">
              <a:solidFill>
                <a:srgbClr val="4F81BD">
                  <a:lumMod val="75000"/>
                </a:srgbClr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122700" y="1960911"/>
            <a:ext cx="3810000" cy="738664"/>
          </a:xfrm>
          <a:prstGeom prst="rect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ru-RU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Ваш клиент попадает сразу на своего менеджера, не дожидаясь пока его переключат.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5122700" y="4467039"/>
            <a:ext cx="3810000" cy="523220"/>
          </a:xfrm>
          <a:prstGeom prst="rect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ru-RU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Даже пропущенный звонок фиксируется в </a:t>
            </a:r>
            <a:r>
              <a:rPr lang="en-US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CRM </a:t>
            </a:r>
            <a:r>
              <a:rPr lang="ru-RU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и становится </a:t>
            </a:r>
            <a:r>
              <a:rPr lang="ru-RU" sz="1400" b="0" dirty="0" err="1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лидом</a:t>
            </a:r>
            <a:r>
              <a:rPr lang="ru-RU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. </a:t>
            </a:r>
          </a:p>
        </p:txBody>
      </p:sp>
      <p:sp>
        <p:nvSpPr>
          <p:cNvPr id="93" name="TextBox 92"/>
          <p:cNvSpPr txBox="1"/>
          <p:nvPr/>
        </p:nvSpPr>
        <p:spPr>
          <a:xfrm>
            <a:off x="5122700" y="3688109"/>
            <a:ext cx="3810000" cy="523220"/>
          </a:xfrm>
          <a:prstGeom prst="rect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ru-RU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Вы не переспрашиваете клиента, что он заказывал – вся информация уже есть. </a:t>
            </a:r>
          </a:p>
        </p:txBody>
      </p:sp>
      <p:cxnSp>
        <p:nvCxnSpPr>
          <p:cNvPr id="29" name="Прямая со стрелкой 28"/>
          <p:cNvCxnSpPr/>
          <p:nvPr/>
        </p:nvCxnSpPr>
        <p:spPr>
          <a:xfrm>
            <a:off x="2848016" y="3036825"/>
            <a:ext cx="176993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5122700" y="1207379"/>
            <a:ext cx="3810000" cy="523220"/>
          </a:xfrm>
          <a:prstGeom prst="rect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ru-RU" sz="1400" b="0" dirty="0" smtClean="0">
                <a:latin typeface="Calibri"/>
                <a:ea typeface="Calibri"/>
                <a:cs typeface="Calibri"/>
              </a:rPr>
              <a:t>Клиент слышит </a:t>
            </a:r>
            <a:r>
              <a:rPr lang="ru-RU" sz="1400" b="0" dirty="0">
                <a:latin typeface="Calibri"/>
                <a:ea typeface="Calibri"/>
                <a:cs typeface="Calibri"/>
              </a:rPr>
              <a:t>ваше собственное голосовое приветствие, узнает вашу мелодию.</a:t>
            </a:r>
            <a:endParaRPr lang="ru-RU" sz="1400" b="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5122700" y="2926109"/>
            <a:ext cx="3810000" cy="523220"/>
          </a:xfrm>
          <a:prstGeom prst="rect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ru-RU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Если менеджера нет на месте, звонок перенаправляется на </a:t>
            </a:r>
            <a:r>
              <a:rPr lang="ru-RU" sz="1400" b="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мобильный </a:t>
            </a:r>
            <a:r>
              <a:rPr lang="ru-RU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телефон.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5122700" y="5254440"/>
            <a:ext cx="3810000" cy="523220"/>
          </a:xfrm>
          <a:prstGeom prst="rect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ru-RU" sz="1400" b="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Когда звонит новый клиент, менеджер сразу добавляет его в </a:t>
            </a:r>
            <a:r>
              <a:rPr lang="ru-RU" sz="1400" b="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CRM.</a:t>
            </a:r>
            <a:endParaRPr lang="ru-RU" sz="1400" b="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4" name="Rectangle 2"/>
          <p:cNvSpPr txBox="1">
            <a:spLocks noChangeArrowheads="1"/>
          </p:cNvSpPr>
          <p:nvPr/>
        </p:nvSpPr>
        <p:spPr>
          <a:xfrm>
            <a:off x="1029792" y="366131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latin typeface="Calibri"/>
                <a:cs typeface="Calibri"/>
                <a:sym typeface="Wingdings"/>
              </a:rPr>
              <a:t>Виртуальная АТС Битрикс24</a:t>
            </a:r>
            <a:endParaRPr lang="en-US" sz="3200" b="1" dirty="0">
              <a:latin typeface="Calibri"/>
              <a:cs typeface="Calibri"/>
            </a:endParaRPr>
          </a:p>
        </p:txBody>
      </p:sp>
      <p:pic>
        <p:nvPicPr>
          <p:cNvPr id="62" name="Изображение 6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11" y="4516967"/>
            <a:ext cx="4117721" cy="2374900"/>
          </a:xfrm>
          <a:prstGeom prst="rect">
            <a:avLst/>
          </a:prstGeom>
        </p:spPr>
      </p:pic>
      <p:pic>
        <p:nvPicPr>
          <p:cNvPr id="14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1785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639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323552" y="1412792"/>
            <a:ext cx="3759959" cy="4298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10000"/>
              </a:lnSpc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rgbClr val="000000"/>
                </a:solidFill>
                <a:latin typeface="Calibri" charset="0"/>
              </a:rPr>
              <a:t>Оценка качества обслуживания клиента </a:t>
            </a:r>
          </a:p>
          <a:p>
            <a:pPr marL="266700">
              <a:lnSpc>
                <a:spcPct val="110000"/>
              </a:lnSpc>
            </a:pPr>
            <a:r>
              <a:rPr lang="ru-RU" sz="1400" dirty="0">
                <a:solidFill>
                  <a:srgbClr val="000000"/>
                </a:solidFill>
                <a:latin typeface="Calibri" charset="0"/>
              </a:rPr>
              <a:t>После окончания разговора с оператором клиенту будет предложено оценить качество обслуживания.</a:t>
            </a:r>
          </a:p>
          <a:p>
            <a:pPr marL="285750" indent="-285750">
              <a:lnSpc>
                <a:spcPct val="110000"/>
              </a:lnSpc>
              <a:buFont typeface="Wingdings" panose="05000000000000000000" pitchFamily="2" charset="2"/>
              <a:buChar char="§"/>
            </a:pPr>
            <a:endParaRPr lang="ru-RU" sz="1350" dirty="0">
              <a:solidFill>
                <a:srgbClr val="000000"/>
              </a:solidFill>
              <a:latin typeface="Calibri" charset="0"/>
            </a:endParaRPr>
          </a:p>
          <a:p>
            <a:pPr marL="285750" indent="-285750">
              <a:lnSpc>
                <a:spcPct val="110000"/>
              </a:lnSpc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rgbClr val="000000"/>
                </a:solidFill>
                <a:latin typeface="Calibri" charset="0"/>
              </a:rPr>
              <a:t>Одновременный звонок в «очередь»</a:t>
            </a:r>
          </a:p>
          <a:p>
            <a:pPr marL="266700">
              <a:lnSpc>
                <a:spcPct val="110000"/>
              </a:lnSpc>
            </a:pPr>
            <a:r>
              <a:rPr lang="ru-RU" sz="1400" dirty="0">
                <a:solidFill>
                  <a:srgbClr val="000000"/>
                </a:solidFill>
                <a:latin typeface="Calibri" charset="0"/>
              </a:rPr>
              <a:t>Звонок поступит всем выбранным свободным сотрудникам сразу, и клиенту ответит тот, кто первым примет звонок. </a:t>
            </a:r>
          </a:p>
          <a:p>
            <a:pPr marL="285750" indent="-285750">
              <a:lnSpc>
                <a:spcPct val="110000"/>
              </a:lnSpc>
              <a:buFont typeface="Wingdings" panose="05000000000000000000" pitchFamily="2" charset="2"/>
              <a:buChar char="§"/>
            </a:pPr>
            <a:endParaRPr lang="ru-RU" sz="1500" dirty="0">
              <a:solidFill>
                <a:srgbClr val="000000"/>
              </a:solidFill>
              <a:latin typeface="Calibri" charset="0"/>
            </a:endParaRPr>
          </a:p>
          <a:p>
            <a:pPr marL="285750" indent="-285750">
              <a:lnSpc>
                <a:spcPct val="110000"/>
              </a:lnSpc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b="1" dirty="0">
                <a:solidFill>
                  <a:srgbClr val="000000"/>
                </a:solidFill>
                <a:latin typeface="Calibri" charset="0"/>
              </a:rPr>
              <a:t>Определение источника </a:t>
            </a:r>
            <a:r>
              <a:rPr lang="ru-RU" b="1" dirty="0" err="1">
                <a:solidFill>
                  <a:srgbClr val="000000"/>
                </a:solidFill>
                <a:latin typeface="Calibri" charset="0"/>
              </a:rPr>
              <a:t>лида</a:t>
            </a:r>
            <a:r>
              <a:rPr lang="ru-RU" b="1" dirty="0">
                <a:solidFill>
                  <a:srgbClr val="000000"/>
                </a:solidFill>
                <a:latin typeface="Calibri" charset="0"/>
              </a:rPr>
              <a:t> по номеру телефона</a:t>
            </a:r>
          </a:p>
          <a:p>
            <a:pPr marL="266700">
              <a:lnSpc>
                <a:spcPct val="110000"/>
              </a:lnSpc>
            </a:pPr>
            <a:r>
              <a:rPr lang="ru-RU" sz="1400" dirty="0">
                <a:solidFill>
                  <a:srgbClr val="000000"/>
                </a:solidFill>
                <a:latin typeface="Calibri" charset="0"/>
              </a:rPr>
              <a:t>Автоматическое определение рекламного канала, по которому привлечен клиент.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331920" y="502294"/>
            <a:ext cx="4636654" cy="6001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3300" dirty="0" smtClean="0">
                <a:latin typeface="Calibri" charset="0"/>
              </a:rPr>
              <a:t>Расширенная телефония</a:t>
            </a:r>
            <a:endParaRPr lang="ru-RU" sz="1350" dirty="0">
              <a:latin typeface="Calibri" charset="0"/>
            </a:endParaRPr>
          </a:p>
        </p:txBody>
      </p:sp>
      <p:pic>
        <p:nvPicPr>
          <p:cNvPr id="8" name="Picture 4" descr="http://www.1c-bitrix.ru/images/new/cp16/call/vote-n.png?144707688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916833"/>
            <a:ext cx="4598666" cy="3026971"/>
          </a:xfrm>
          <a:prstGeom prst="rect">
            <a:avLst/>
          </a:prstGeom>
          <a:noFill/>
          <a:ln>
            <a:solidFill>
              <a:schemeClr val="bg1">
                <a:lumMod val="9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472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7"/>
          <p:cNvPicPr>
            <a:picLocks noChangeAspect="1"/>
          </p:cNvPicPr>
          <p:nvPr/>
        </p:nvPicPr>
        <p:blipFill rotWithShape="1">
          <a:blip r:embed="rId2"/>
          <a:srcRect l="28092" t="27865" r="29766" b="17321"/>
          <a:stretch/>
        </p:blipFill>
        <p:spPr>
          <a:xfrm>
            <a:off x="745824" y="1916832"/>
            <a:ext cx="3419206" cy="3960440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1255849" y="460859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latin typeface="Calibri"/>
                <a:cs typeface="Calibri"/>
              </a:rPr>
              <a:t>Телефония в Битрикс24</a:t>
            </a:r>
            <a:endParaRPr lang="en-US" sz="2800" dirty="0">
              <a:latin typeface="Calibri"/>
              <a:cs typeface="Calibri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004058" y="1844824"/>
            <a:ext cx="4122765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Calibri" charset="0"/>
                <a:ea typeface="Calibri" charset="0"/>
                <a:cs typeface="Calibri" charset="0"/>
              </a:rPr>
              <a:t>Готовая виртуальная АТС</a:t>
            </a: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Calibri" charset="0"/>
                <a:ea typeface="Calibri" charset="0"/>
                <a:cs typeface="Calibri" charset="0"/>
              </a:rPr>
              <a:t>Неограниченное число входящих </a:t>
            </a:r>
            <a:endParaRPr lang="ru-RU" dirty="0" smtClean="0">
              <a:latin typeface="Calibri" charset="0"/>
              <a:ea typeface="Calibri" charset="0"/>
              <a:cs typeface="Calibri" charset="0"/>
            </a:endParaRP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 smtClean="0">
                <a:latin typeface="Calibri" charset="0"/>
                <a:ea typeface="Calibri" charset="0"/>
                <a:cs typeface="Calibri" charset="0"/>
              </a:rPr>
              <a:t>Входящие </a:t>
            </a:r>
            <a:r>
              <a:rPr lang="ru-RU" dirty="0">
                <a:latin typeface="Calibri" charset="0"/>
                <a:ea typeface="Calibri" charset="0"/>
                <a:cs typeface="Calibri" charset="0"/>
              </a:rPr>
              <a:t>звонки – бесплатно</a:t>
            </a: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Маршрутизация звонков</a:t>
            </a:r>
            <a:endParaRPr lang="en-US" dirty="0">
              <a:solidFill>
                <a:srgbClr val="000000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Calibri" charset="0"/>
                <a:ea typeface="Calibri" charset="0"/>
                <a:cs typeface="Calibri" charset="0"/>
              </a:rPr>
              <a:t>Внутренние номера</a:t>
            </a:r>
            <a:endParaRPr lang="en-US" dirty="0">
              <a:solidFill>
                <a:srgbClr val="000000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Calibri" charset="0"/>
                <a:ea typeface="Calibri" charset="0"/>
                <a:cs typeface="Calibri" charset="0"/>
              </a:rPr>
              <a:t>Автоматическая запись разговоров</a:t>
            </a: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Calibri" charset="0"/>
                <a:ea typeface="Calibri" charset="0"/>
                <a:cs typeface="Calibri" charset="0"/>
              </a:rPr>
              <a:t>Оценка разговора клиентом </a:t>
            </a: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Встроенная интеграция с </a:t>
            </a:r>
            <a:r>
              <a:rPr lang="en-US" dirty="0" smtClean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CRM</a:t>
            </a:r>
            <a:endParaRPr lang="ru-RU" dirty="0" smtClean="0">
              <a:solidFill>
                <a:srgbClr val="000000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 smtClean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Интеграция с бизнес-процессами</a:t>
            </a:r>
            <a:endParaRPr lang="en-US" dirty="0">
              <a:solidFill>
                <a:srgbClr val="000000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 err="1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Битрикс24.Софтфон</a:t>
            </a:r>
            <a:r>
              <a:rPr lang="ru-RU" dirty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 </a:t>
            </a:r>
            <a:endParaRPr lang="ru-RU" dirty="0" smtClean="0">
              <a:solidFill>
                <a:srgbClr val="000000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457200" indent="-230188">
              <a:spcBef>
                <a:spcPts val="600"/>
              </a:spcBef>
              <a:spcAft>
                <a:spcPts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dirty="0" smtClean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Открытый </a:t>
            </a:r>
            <a:r>
              <a:rPr lang="en-US" dirty="0" smtClean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API </a:t>
            </a:r>
            <a:r>
              <a:rPr lang="ru-RU" dirty="0" smtClean="0">
                <a:solidFill>
                  <a:srgbClr val="000000"/>
                </a:solidFill>
                <a:latin typeface="Calibri" charset="0"/>
                <a:ea typeface="Calibri" charset="0"/>
                <a:cs typeface="Calibri" charset="0"/>
              </a:rPr>
              <a:t>телефонии</a:t>
            </a:r>
            <a:endParaRPr lang="ru-RU" dirty="0">
              <a:solidFill>
                <a:srgbClr val="00000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7" name="Изображение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860" y="3498385"/>
            <a:ext cx="1380172" cy="2810951"/>
          </a:xfrm>
          <a:prstGeom prst="rect">
            <a:avLst/>
          </a:prstGeom>
        </p:spPr>
      </p:pic>
      <p:pic>
        <p:nvPicPr>
          <p:cNvPr id="10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843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Прямоугольник 16"/>
          <p:cNvSpPr/>
          <p:nvPr/>
        </p:nvSpPr>
        <p:spPr>
          <a:xfrm>
            <a:off x="4555321" y="0"/>
            <a:ext cx="458868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02" tIns="45718" rIns="91402" bIns="45718" anchor="ctr"/>
          <a:lstStyle/>
          <a:p>
            <a:pPr algn="ctr">
              <a:defRPr/>
            </a:pPr>
            <a:endParaRPr lang="ru-RU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3" name="Текст 9"/>
          <p:cNvSpPr>
            <a:spLocks noGrp="1"/>
          </p:cNvSpPr>
          <p:nvPr>
            <p:ph type="body" idx="2"/>
          </p:nvPr>
        </p:nvSpPr>
        <p:spPr>
          <a:xfrm>
            <a:off x="5334000" y="1828803"/>
            <a:ext cx="3200400" cy="290303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ru-RU" sz="1800" dirty="0" smtClean="0">
                <a:latin typeface="Calibri" panose="020F0502020204030204" pitchFamily="34" charset="0"/>
              </a:rPr>
              <a:t>Арендовать городской номер или 8 800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ru-RU" sz="1800" dirty="0" smtClean="0">
                <a:latin typeface="Calibri" panose="020F0502020204030204" pitchFamily="34" charset="0"/>
              </a:rPr>
              <a:t>Настроить автоматическое распределение звонков по сотрудникам </a:t>
            </a:r>
            <a:endParaRPr lang="en-US" sz="1800" dirty="0" smtClean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ru-RU" sz="1800" dirty="0" smtClean="0">
                <a:latin typeface="Calibri" panose="020F0502020204030204" pitchFamily="34" charset="0"/>
              </a:rPr>
              <a:t>Пополнить баланс </a:t>
            </a:r>
            <a:r>
              <a:rPr lang="ru-RU" sz="1800" dirty="0" smtClean="0">
                <a:latin typeface="Calibri" panose="020F0502020204030204" pitchFamily="34" charset="0"/>
                <a:sym typeface="Wingdings"/>
              </a:rPr>
              <a:t></a:t>
            </a:r>
            <a:endParaRPr lang="ru-RU" sz="1800" dirty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ru-RU" sz="1800" dirty="0" smtClean="0">
                <a:latin typeface="Calibri" panose="020F0502020204030204" pitchFamily="34" charset="0"/>
              </a:rPr>
              <a:t>Или подключить свою АТС</a:t>
            </a:r>
          </a:p>
        </p:txBody>
      </p:sp>
      <p:sp>
        <p:nvSpPr>
          <p:cNvPr id="8" name="Заголовок 1"/>
          <p:cNvSpPr>
            <a:spLocks noGrp="1"/>
          </p:cNvSpPr>
          <p:nvPr>
            <p:ph type="title"/>
          </p:nvPr>
        </p:nvSpPr>
        <p:spPr>
          <a:xfrm>
            <a:off x="5302580" y="985443"/>
            <a:ext cx="4349410" cy="679775"/>
          </a:xfrm>
        </p:spPr>
        <p:txBody>
          <a:bodyPr/>
          <a:lstStyle/>
          <a:p>
            <a:pPr algn="l"/>
            <a:r>
              <a:rPr lang="ru-RU" sz="2900" b="1" dirty="0" smtClean="0">
                <a:latin typeface="Calibri" panose="020F0502020204030204" pitchFamily="34" charset="0"/>
              </a:rPr>
              <a:t>Как подключить</a:t>
            </a:r>
            <a:endParaRPr lang="ru-RU" sz="2900" b="1" dirty="0">
              <a:latin typeface="Calibri" panose="020F0502020204030204" pitchFamily="34" charset="0"/>
            </a:endParaRPr>
          </a:p>
        </p:txBody>
      </p:sp>
      <p:pic>
        <p:nvPicPr>
          <p:cNvPr id="15" name="Изображение 14" descr="Depositphotos_2659303_m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5" t="-2" r="45423" b="536"/>
          <a:stretch/>
        </p:blipFill>
        <p:spPr>
          <a:xfrm>
            <a:off x="15" y="0"/>
            <a:ext cx="4995333" cy="6858000"/>
          </a:xfrm>
          <a:prstGeom prst="rect">
            <a:avLst/>
          </a:prstGeom>
        </p:spPr>
      </p:pic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0212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366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Изображение 14" descr="Photogenica_VMP1510234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0" r="25000" b="7494"/>
          <a:stretch/>
        </p:blipFill>
        <p:spPr>
          <a:xfrm>
            <a:off x="-1" y="0"/>
            <a:ext cx="9144001" cy="6858000"/>
          </a:xfrm>
          <a:prstGeom prst="rect">
            <a:avLst/>
          </a:prstGeom>
        </p:spPr>
      </p:pic>
      <p:sp>
        <p:nvSpPr>
          <p:cNvPr id="10" name="Прямоугольник 9"/>
          <p:cNvSpPr/>
          <p:nvPr/>
        </p:nvSpPr>
        <p:spPr>
          <a:xfrm>
            <a:off x="-4394" y="0"/>
            <a:ext cx="5387954" cy="6858000"/>
          </a:xfrm>
          <a:prstGeom prst="rect">
            <a:avLst/>
          </a:prstGeom>
          <a:solidFill>
            <a:srgbClr val="FFFFFF">
              <a:alpha val="8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ru-RU" sz="1200" b="1" dirty="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" name="Заголовок 1"/>
          <p:cNvSpPr>
            <a:spLocks noGrp="1"/>
          </p:cNvSpPr>
          <p:nvPr>
            <p:ph type="title"/>
          </p:nvPr>
        </p:nvSpPr>
        <p:spPr>
          <a:xfrm>
            <a:off x="383673" y="175536"/>
            <a:ext cx="6392990" cy="679775"/>
          </a:xfrm>
        </p:spPr>
        <p:txBody>
          <a:bodyPr/>
          <a:lstStyle/>
          <a:p>
            <a:pPr algn="l"/>
            <a:r>
              <a:rPr lang="ru-RU" sz="2900" b="1" dirty="0" smtClean="0">
                <a:latin typeface="Calibri" panose="020F0502020204030204" pitchFamily="34" charset="0"/>
              </a:rPr>
              <a:t>Ваш телефонный номер</a:t>
            </a:r>
            <a:endParaRPr lang="ru-RU" sz="2900" b="1" dirty="0">
              <a:latin typeface="Calibri" panose="020F0502020204030204" pitchFamily="34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468957" y="1167057"/>
            <a:ext cx="3626230" cy="6299160"/>
          </a:xfrm>
          <a:prstGeom prst="rect">
            <a:avLst/>
          </a:prstGeom>
        </p:spPr>
        <p:txBody>
          <a:bodyPr wrap="square" numCol="2">
            <a:spAutoFit/>
          </a:bodyPr>
          <a:lstStyle/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b="1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Россия:</a:t>
            </a:r>
            <a:endParaRPr lang="ru-RU" b="1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600" b="1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Москва 495/499</a:t>
            </a:r>
            <a:endParaRPr lang="ru-RU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Санкт-</a:t>
            </a: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Петербург 812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Архангельск 818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Волгоград 844</a:t>
            </a:r>
            <a:endParaRPr lang="en-US" sz="12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Калининград  4012</a:t>
            </a:r>
            <a:endParaRPr lang="ru-RU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Новосибирск 383</a:t>
            </a:r>
            <a:endParaRPr lang="en-US" sz="12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Екатеринбург </a:t>
            </a: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343</a:t>
            </a:r>
            <a:endParaRPr lang="ru-RU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Нижний </a:t>
            </a: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Новгород 8312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Рязань 491</a:t>
            </a:r>
            <a:endParaRPr lang="ru-RU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Самара </a:t>
            </a: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846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Челябинск 351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Воронеж 473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Иркутск 3952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Калуга 484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Липецк 474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200" b="1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2589700" y="1635644"/>
            <a:ext cx="1284635" cy="3786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Мурманск 815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Казань 843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Саратов 845 </a:t>
            </a:r>
            <a:endParaRPr lang="ru-RU" sz="1200" dirty="0">
              <a:solidFill>
                <a:srgbClr val="000000"/>
              </a:solidFill>
              <a:latin typeface="Calibri"/>
              <a:cs typeface="Calibri"/>
            </a:endParaRP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Волгоград 844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Оренбург 353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Пермь 342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Сочи 862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Сургут 346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Тверь 482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Томск 382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Тула </a:t>
            </a: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487</a:t>
            </a:r>
            <a:endParaRPr lang="ru-RU" sz="1200" dirty="0">
              <a:solidFill>
                <a:srgbClr val="000000"/>
              </a:solidFill>
              <a:latin typeface="Calibri"/>
              <a:cs typeface="Calibri"/>
            </a:endParaRP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Тюмень </a:t>
            </a: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345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Махачкала 872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Орел 486</a:t>
            </a:r>
          </a:p>
        </p:txBody>
      </p:sp>
      <p:sp>
        <p:nvSpPr>
          <p:cNvPr id="3" name="Прямоугольник 2"/>
          <p:cNvSpPr/>
          <p:nvPr/>
        </p:nvSpPr>
        <p:spPr>
          <a:xfrm>
            <a:off x="3997724" y="1623387"/>
            <a:ext cx="1349053" cy="42924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Ульяновск 842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Уфа 347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Хабаровск 421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Ярославль 485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Астрахань 851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Ижевск 341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Кемерово 384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Краснодар 861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Красноярск </a:t>
            </a: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391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Ангарск 3955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Барнаул 3859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Белгород 472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Владивосток 423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r>
              <a:rPr lang="ru-RU" sz="1200" dirty="0">
                <a:solidFill>
                  <a:srgbClr val="000000"/>
                </a:solidFill>
                <a:latin typeface="Calibri"/>
                <a:cs typeface="Calibri"/>
              </a:rPr>
              <a:t>Ростов-на-Дону </a:t>
            </a:r>
            <a:r>
              <a:rPr lang="ru-RU" sz="1200" dirty="0" smtClean="0">
                <a:solidFill>
                  <a:srgbClr val="000000"/>
                </a:solidFill>
                <a:latin typeface="Calibri"/>
                <a:cs typeface="Calibri"/>
              </a:rPr>
              <a:t>863</a:t>
            </a:r>
          </a:p>
          <a:p>
            <a:pPr fontAlgn="base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</a:pPr>
            <a:endParaRPr lang="ru-RU" sz="1200" dirty="0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4765" y="6001677"/>
            <a:ext cx="49896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1200" b="1" dirty="0" smtClean="0">
                <a:solidFill>
                  <a:srgbClr val="000000"/>
                </a:solidFill>
              </a:rPr>
              <a:t>Станы Европы, Азии, Северной и Южной Америки, Австралия</a:t>
            </a:r>
            <a:endParaRPr lang="ru-RU" sz="1200" b="1" dirty="0">
              <a:solidFill>
                <a:srgbClr val="000000"/>
              </a:solidFill>
            </a:endParaRPr>
          </a:p>
        </p:txBody>
      </p:sp>
      <p:pic>
        <p:nvPicPr>
          <p:cNvPr id="12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100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4184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рямоугольник 9"/>
          <p:cNvSpPr/>
          <p:nvPr/>
        </p:nvSpPr>
        <p:spPr>
          <a:xfrm>
            <a:off x="160731" y="1071565"/>
            <a:ext cx="5722148" cy="4929187"/>
          </a:xfrm>
          <a:prstGeom prst="rect">
            <a:avLst/>
          </a:prstGeom>
          <a:solidFill>
            <a:schemeClr val="bg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200" dirty="0">
              <a:latin typeface="Calibri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461931" y="1464730"/>
            <a:ext cx="4630997" cy="31854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45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Calibri" charset="0"/>
              </a:rPr>
              <a:t>Не </a:t>
            </a:r>
            <a:r>
              <a:rPr lang="ru-RU" sz="1600" dirty="0">
                <a:latin typeface="Calibri" charset="0"/>
              </a:rPr>
              <a:t>привязан к месту, офису </a:t>
            </a:r>
          </a:p>
          <a:p>
            <a:pPr marL="285750" indent="-285750">
              <a:spcBef>
                <a:spcPts val="45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Calibri" charset="0"/>
              </a:rPr>
              <a:t>Экономит на покупке </a:t>
            </a:r>
            <a:r>
              <a:rPr lang="en-US" sz="1600" dirty="0">
                <a:latin typeface="Calibri" charset="0"/>
              </a:rPr>
              <a:t>SIP-</a:t>
            </a:r>
            <a:r>
              <a:rPr lang="ru-RU" sz="1600" dirty="0">
                <a:latin typeface="Calibri" charset="0"/>
              </a:rPr>
              <a:t>телефонных аппаратов</a:t>
            </a:r>
            <a:r>
              <a:rPr lang="en-US" sz="1600" dirty="0">
                <a:latin typeface="Calibri" charset="0"/>
              </a:rPr>
              <a:t> </a:t>
            </a:r>
            <a:r>
              <a:rPr lang="ru-RU" sz="1600" dirty="0">
                <a:latin typeface="Calibri" charset="0"/>
              </a:rPr>
              <a:t>, программных </a:t>
            </a:r>
            <a:r>
              <a:rPr lang="en-US" sz="1600" dirty="0">
                <a:latin typeface="Calibri" charset="0"/>
              </a:rPr>
              <a:t>SIP-</a:t>
            </a:r>
            <a:r>
              <a:rPr lang="ru-RU" sz="1600" dirty="0">
                <a:latin typeface="Calibri" charset="0"/>
              </a:rPr>
              <a:t>аппаратов </a:t>
            </a:r>
          </a:p>
          <a:p>
            <a:pPr marL="285750" indent="-285750">
              <a:spcBef>
                <a:spcPts val="45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Calibri" charset="0"/>
              </a:rPr>
              <a:t>Позволяет отключить перенаправление на мобильные телефоны и сэкономить на этом </a:t>
            </a:r>
            <a:endParaRPr lang="en-US" sz="1600" dirty="0">
              <a:latin typeface="Calibri" charset="0"/>
            </a:endParaRPr>
          </a:p>
          <a:p>
            <a:pPr marL="285750" indent="-285750">
              <a:spcBef>
                <a:spcPts val="45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Calibri" charset="0"/>
              </a:rPr>
              <a:t>Поддерживает переадресацию и удержание звонков </a:t>
            </a:r>
          </a:p>
          <a:p>
            <a:pPr marL="285750" indent="-285750">
              <a:spcBef>
                <a:spcPts val="45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Calibri" charset="0"/>
              </a:rPr>
              <a:t>Поддерживает звонки на стационарные телефонные аппараты </a:t>
            </a:r>
          </a:p>
          <a:p>
            <a:pPr marL="285750" indent="-285750">
              <a:spcBef>
                <a:spcPts val="45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latin typeface="Calibri" charset="0"/>
              </a:rPr>
              <a:t>Работает </a:t>
            </a:r>
            <a:r>
              <a:rPr lang="ru-RU" sz="1600" dirty="0">
                <a:latin typeface="Calibri" charset="0"/>
              </a:rPr>
              <a:t>на планшетах и смартфонах    </a:t>
            </a:r>
          </a:p>
          <a:p>
            <a:pPr marL="285750" indent="-285750">
              <a:spcBef>
                <a:spcPts val="450"/>
              </a:spcBef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latin typeface="Calibri" charset="0"/>
              </a:rPr>
              <a:t>Интегрирован с Битрикс24.</a:t>
            </a:r>
            <a:r>
              <a:rPr lang="en-US" sz="1600" dirty="0">
                <a:latin typeface="Calibri" charset="0"/>
              </a:rPr>
              <a:t>CRM</a:t>
            </a:r>
            <a:endParaRPr lang="ru-RU" sz="1600" dirty="0">
              <a:latin typeface="Calibri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722836" y="4674019"/>
            <a:ext cx="1453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 smtClean="0"/>
              <a:t>Бесплатно</a:t>
            </a:r>
            <a:r>
              <a:rPr lang="en-US" dirty="0" smtClean="0"/>
              <a:t>!</a:t>
            </a:r>
            <a:r>
              <a:rPr lang="ru-RU" dirty="0" smtClean="0"/>
              <a:t> 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587773" y="479459"/>
            <a:ext cx="5001882" cy="6001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300" b="1" dirty="0">
                <a:latin typeface="Calibri" charset="0"/>
              </a:rPr>
              <a:t>Битрикс24.Софтфон (</a:t>
            </a:r>
            <a:r>
              <a:rPr lang="en-US" sz="3300" b="1" dirty="0">
                <a:latin typeface="Calibri" charset="0"/>
              </a:rPr>
              <a:t>VoIP)</a:t>
            </a:r>
            <a:endParaRPr lang="ru-RU" sz="1350" b="1" dirty="0">
              <a:latin typeface="Calibri" charset="0"/>
            </a:endParaRPr>
          </a:p>
        </p:txBody>
      </p:sp>
      <p:grpSp>
        <p:nvGrpSpPr>
          <p:cNvPr id="14" name="Группа 13"/>
          <p:cNvGrpSpPr/>
          <p:nvPr/>
        </p:nvGrpSpPr>
        <p:grpSpPr>
          <a:xfrm>
            <a:off x="5423630" y="2120324"/>
            <a:ext cx="1851488" cy="2684111"/>
            <a:chOff x="6936964" y="739926"/>
            <a:chExt cx="4730620" cy="6858000"/>
          </a:xfrm>
        </p:grpSpPr>
        <p:pic>
          <p:nvPicPr>
            <p:cNvPr id="11" name="Изображение 1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936964" y="739926"/>
              <a:ext cx="4730620" cy="6858000"/>
            </a:xfrm>
            <a:prstGeom prst="rect">
              <a:avLst/>
            </a:prstGeom>
          </p:spPr>
        </p:pic>
        <p:pic>
          <p:nvPicPr>
            <p:cNvPr id="9" name="Изображение 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81939" y="1387922"/>
              <a:ext cx="3040669" cy="5405633"/>
            </a:xfrm>
            <a:prstGeom prst="rect">
              <a:avLst/>
            </a:prstGeom>
          </p:spPr>
        </p:pic>
      </p:grpSp>
      <p:pic>
        <p:nvPicPr>
          <p:cNvPr id="15" name="Изображение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72207" y="4927355"/>
            <a:ext cx="783911" cy="783911"/>
          </a:xfrm>
          <a:prstGeom prst="rect">
            <a:avLst/>
          </a:prstGeom>
        </p:spPr>
      </p:pic>
      <p:pic>
        <p:nvPicPr>
          <p:cNvPr id="16" name="Изображение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32175" y="4854020"/>
            <a:ext cx="1253813" cy="940360"/>
          </a:xfrm>
          <a:prstGeom prst="rect">
            <a:avLst/>
          </a:prstGeom>
        </p:spPr>
      </p:pic>
      <p:grpSp>
        <p:nvGrpSpPr>
          <p:cNvPr id="17" name="Группа 16"/>
          <p:cNvGrpSpPr/>
          <p:nvPr/>
        </p:nvGrpSpPr>
        <p:grpSpPr>
          <a:xfrm>
            <a:off x="7394057" y="2211029"/>
            <a:ext cx="1299159" cy="2604527"/>
            <a:chOff x="8588692" y="583549"/>
            <a:chExt cx="2902106" cy="5818081"/>
          </a:xfrm>
        </p:grpSpPr>
        <p:pic>
          <p:nvPicPr>
            <p:cNvPr id="18" name="Изображение 17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8588692" y="583549"/>
              <a:ext cx="2902106" cy="5818081"/>
            </a:xfrm>
            <a:prstGeom prst="rect">
              <a:avLst/>
            </a:prstGeom>
          </p:spPr>
        </p:pic>
        <p:pic>
          <p:nvPicPr>
            <p:cNvPr id="19" name="Изображение 18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8931909" y="1523503"/>
              <a:ext cx="2215672" cy="3932817"/>
            </a:xfrm>
            <a:prstGeom prst="rect">
              <a:avLst/>
            </a:prstGeom>
          </p:spPr>
        </p:pic>
      </p:grpSp>
      <p:pic>
        <p:nvPicPr>
          <p:cNvPr id="21" name="Picture 2" descr="C:\Users\filippov\Desktop\Untitled-2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Рисунок 2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584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5018" y="0"/>
            <a:ext cx="10289572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-575018" y="12192"/>
            <a:ext cx="10289572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378768" y="2690321"/>
            <a:ext cx="83820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chemeClr val="bg1"/>
                </a:solidFill>
                <a:latin typeface="Calibri "/>
                <a:cs typeface="Arial"/>
              </a:rPr>
              <a:t>КОММУНИКАЦИИ С КЛИЕНТАМИ</a:t>
            </a:r>
            <a:endParaRPr lang="ru-RU" sz="4000" dirty="0">
              <a:solidFill>
                <a:schemeClr val="bg1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/>
          <p:nvPr/>
        </p:nvPicPr>
        <p:blipFill>
          <a:blip r:embed="rId4"/>
          <a:stretch/>
        </p:blipFill>
        <p:spPr>
          <a:xfrm>
            <a:off x="378768" y="5967439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35364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770722" y="3529366"/>
            <a:ext cx="4308335" cy="11772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34565">
              <a:buClr>
                <a:srgbClr val="0070C0"/>
              </a:buClr>
            </a:pPr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В мессенджерах:</a:t>
            </a:r>
            <a:endParaRPr lang="en-US" sz="1500" b="0" dirty="0">
              <a:solidFill>
                <a:srgbClr val="353535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334565">
              <a:buClr>
                <a:srgbClr val="0070C0"/>
              </a:buClr>
            </a:pPr>
            <a:endParaRPr lang="ru-RU" sz="1050" b="0" dirty="0">
              <a:solidFill>
                <a:srgbClr val="353535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540544" indent="-205979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Быстро: ответ приходит мгновенно </a:t>
            </a:r>
          </a:p>
          <a:p>
            <a:pPr marL="540544" indent="-205979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Доступно: много дешевых смартфонов</a:t>
            </a:r>
          </a:p>
          <a:p>
            <a:pPr marL="540544" indent="-205979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Удобно: телефон всегда с собой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7445" y="402451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ru-RU" sz="3200" dirty="0"/>
              <a:t>Все переписываются в мессенджерах</a:t>
            </a:r>
          </a:p>
        </p:txBody>
      </p:sp>
      <p:pic>
        <p:nvPicPr>
          <p:cNvPr id="8" name="Изображение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8452" y="1959556"/>
            <a:ext cx="755560" cy="758933"/>
          </a:xfrm>
          <a:prstGeom prst="rect">
            <a:avLst/>
          </a:prstGeom>
        </p:spPr>
      </p:pic>
      <p:pic>
        <p:nvPicPr>
          <p:cNvPr id="9" name="Изображение 8"/>
          <p:cNvPicPr>
            <a:picLocks noChangeAspect="1"/>
          </p:cNvPicPr>
          <p:nvPr/>
        </p:nvPicPr>
        <p:blipFill rotWithShape="1">
          <a:blip r:embed="rId3"/>
          <a:srcRect l="17309" t="18598" r="18384" b="15283"/>
          <a:stretch/>
        </p:blipFill>
        <p:spPr>
          <a:xfrm>
            <a:off x="2100337" y="1959555"/>
            <a:ext cx="762001" cy="783469"/>
          </a:xfrm>
          <a:prstGeom prst="rect">
            <a:avLst/>
          </a:prstGeom>
        </p:spPr>
      </p:pic>
      <p:pic>
        <p:nvPicPr>
          <p:cNvPr id="10" name="Изображение 9"/>
          <p:cNvPicPr>
            <a:picLocks noChangeAspect="1"/>
          </p:cNvPicPr>
          <p:nvPr/>
        </p:nvPicPr>
        <p:blipFill rotWithShape="1">
          <a:blip r:embed="rId4"/>
          <a:srcRect l="4990" t="7990" r="13178" b="9000"/>
          <a:stretch/>
        </p:blipFill>
        <p:spPr>
          <a:xfrm>
            <a:off x="5307007" y="1945215"/>
            <a:ext cx="762298" cy="773276"/>
          </a:xfrm>
          <a:prstGeom prst="rect">
            <a:avLst/>
          </a:prstGeom>
        </p:spPr>
      </p:pic>
      <p:pic>
        <p:nvPicPr>
          <p:cNvPr id="12" name="Изображение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0622" y="2027493"/>
            <a:ext cx="584209" cy="584209"/>
          </a:xfrm>
          <a:prstGeom prst="rect">
            <a:avLst/>
          </a:prstGeom>
        </p:spPr>
      </p:pic>
      <p:pic>
        <p:nvPicPr>
          <p:cNvPr id="13" name="Изображение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29064" y="1995775"/>
            <a:ext cx="602940" cy="602940"/>
          </a:xfrm>
          <a:prstGeom prst="rect">
            <a:avLst/>
          </a:prstGeom>
        </p:spPr>
      </p:pic>
      <p:sp>
        <p:nvSpPr>
          <p:cNvPr id="14" name="Прямоугольник 13"/>
          <p:cNvSpPr/>
          <p:nvPr/>
        </p:nvSpPr>
        <p:spPr>
          <a:xfrm>
            <a:off x="1626512" y="1196530"/>
            <a:ext cx="6105133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1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Люди привыкли общаться через цифровые каналы </a:t>
            </a:r>
          </a:p>
        </p:txBody>
      </p:sp>
      <p:pic>
        <p:nvPicPr>
          <p:cNvPr id="17" name="Изображение 1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7630" y="1928237"/>
            <a:ext cx="832959" cy="814787"/>
          </a:xfrm>
          <a:prstGeom prst="rect">
            <a:avLst/>
          </a:prstGeom>
        </p:spPr>
      </p:pic>
      <p:sp>
        <p:nvSpPr>
          <p:cNvPr id="18" name="Прямоугольник 17"/>
          <p:cNvSpPr/>
          <p:nvPr/>
        </p:nvSpPr>
        <p:spPr>
          <a:xfrm>
            <a:off x="5079055" y="3529366"/>
            <a:ext cx="3592286" cy="11772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Того же ждут от общения с компанией:</a:t>
            </a:r>
            <a:endParaRPr lang="en-US" sz="1500" b="0" dirty="0">
              <a:solidFill>
                <a:srgbClr val="353535"/>
              </a:solidFill>
              <a:latin typeface="Calibri" charset="0"/>
              <a:ea typeface="Calibri" charset="0"/>
              <a:cs typeface="Calibri" charset="0"/>
            </a:endParaRPr>
          </a:p>
          <a:p>
            <a:r>
              <a:rPr lang="ru-RU" sz="105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 </a:t>
            </a:r>
          </a:p>
          <a:p>
            <a:pPr marL="540544" indent="-205979">
              <a:buClr>
                <a:srgbClr val="5DCCF6"/>
              </a:buClr>
              <a:buFont typeface="Arial" charset="0"/>
              <a:buChar char="•"/>
              <a:tabLst>
                <a:tab pos="291704" algn="l"/>
              </a:tabLst>
            </a:pPr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Скорости </a:t>
            </a:r>
          </a:p>
          <a:p>
            <a:pPr marL="540544" indent="-205979">
              <a:buClr>
                <a:srgbClr val="5DCCF6"/>
              </a:buClr>
              <a:buFont typeface="Arial" charset="0"/>
              <a:buChar char="•"/>
              <a:tabLst>
                <a:tab pos="291704" algn="l"/>
              </a:tabLst>
            </a:pPr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Удобства</a:t>
            </a:r>
          </a:p>
          <a:p>
            <a:pPr marL="540544" indent="-205979">
              <a:buClr>
                <a:srgbClr val="5DCCF6"/>
              </a:buClr>
              <a:buFont typeface="Arial" charset="0"/>
              <a:buChar char="•"/>
              <a:tabLst>
                <a:tab pos="291704" algn="l"/>
              </a:tabLst>
            </a:pPr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Личного внимания </a:t>
            </a:r>
          </a:p>
        </p:txBody>
      </p:sp>
      <p:sp>
        <p:nvSpPr>
          <p:cNvPr id="19" name="Прямоугольник 18"/>
          <p:cNvSpPr/>
          <p:nvPr/>
        </p:nvSpPr>
        <p:spPr>
          <a:xfrm>
            <a:off x="1732027" y="5169773"/>
            <a:ext cx="5752231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500" b="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Компании сейчас этого дать не могут. </a:t>
            </a:r>
            <a:r>
              <a:rPr lang="ru-RU" sz="1500" b="0" i="1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Это долго, дорого и сложно.</a:t>
            </a:r>
            <a:endParaRPr lang="ru-RU" sz="1500" b="0" dirty="0"/>
          </a:p>
        </p:txBody>
      </p:sp>
      <p:pic>
        <p:nvPicPr>
          <p:cNvPr id="20" name="Изображение 1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38888" y="2027476"/>
            <a:ext cx="610085" cy="610085"/>
          </a:xfrm>
          <a:prstGeom prst="rect">
            <a:avLst/>
          </a:prstGeom>
        </p:spPr>
      </p:pic>
      <p:pic>
        <p:nvPicPr>
          <p:cNvPr id="16" name="Picture 2" descr="C:\Users\filippov\Desktop\Untitled-2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093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672232" y="2188389"/>
            <a:ext cx="3361796" cy="2767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ru-RU" sz="3300" b="0" dirty="0">
                <a:latin typeface="Calibri" panose="020F0502020204030204" pitchFamily="34" charset="0"/>
                <a:cs typeface="Calibri" panose="020F0502020204030204" pitchFamily="34" charset="0"/>
              </a:rPr>
              <a:t>До АТС 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endParaRPr lang="ru-RU" sz="1500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В компаниях сейчас – как с телефоном до появления АТС: </a:t>
            </a: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Не дозвониться</a:t>
            </a: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Звонок не переключить</a:t>
            </a: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Клиента не узнают</a:t>
            </a: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Ему отвечают долго</a:t>
            </a: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Клиент недоволен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482" y="482733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ru-RU" sz="3200" dirty="0">
                <a:latin typeface="Calibri" panose="020F0502020204030204" pitchFamily="34" charset="0"/>
                <a:cs typeface="Calibri" panose="020F0502020204030204" pitchFamily="34" charset="0"/>
              </a:rPr>
              <a:t>История повторяется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5127192" y="2188395"/>
            <a:ext cx="3733799" cy="26994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ru-RU" sz="3300" b="0" dirty="0">
                <a:latin typeface="Calibri" panose="020F0502020204030204" pitchFamily="34" charset="0"/>
                <a:cs typeface="Calibri" panose="020F0502020204030204" pitchFamily="34" charset="0"/>
              </a:rPr>
              <a:t>Сегодня</a:t>
            </a:r>
            <a:r>
              <a:rPr lang="ru-RU" sz="2400" b="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endParaRPr lang="ru-RU" sz="1500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Клиенты пишут в </a:t>
            </a:r>
            <a:r>
              <a:rPr lang="ru-RU" sz="1500" b="0" dirty="0" err="1">
                <a:latin typeface="Calibri" panose="020F0502020204030204" pitchFamily="34" charset="0"/>
                <a:cs typeface="Calibri" panose="020F0502020204030204" pitchFamily="34" charset="0"/>
              </a:rPr>
              <a:t>соцсети</a:t>
            </a: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 и мессенджеры:            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endParaRPr lang="ru-RU" sz="225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Перенаправить коллегам вопрос нельзя</a:t>
            </a: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Нужно постоянно проверять новые сообщения в разных аккаунтах</a:t>
            </a: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Отвечают долго </a:t>
            </a:r>
          </a:p>
          <a:p>
            <a:pPr marL="257175" indent="-257175">
              <a:buClr>
                <a:srgbClr val="5DCCF6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Клиент недоволен</a:t>
            </a:r>
          </a:p>
        </p:txBody>
      </p:sp>
      <p:sp>
        <p:nvSpPr>
          <p:cNvPr id="8" name="Прямоугольник 7"/>
          <p:cNvSpPr/>
          <p:nvPr/>
        </p:nvSpPr>
        <p:spPr>
          <a:xfrm>
            <a:off x="4262628" y="3077636"/>
            <a:ext cx="99517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85865">
              <a:buClr>
                <a:srgbClr val="00B0F0"/>
              </a:buClr>
              <a:buSzPct val="80000"/>
            </a:pPr>
            <a:r>
              <a:rPr lang="en-US" sz="3000" b="0" dirty="0">
                <a:latin typeface="Calibri" panose="020F0502020204030204" pitchFamily="34" charset="0"/>
                <a:cs typeface="Calibri" panose="020F0502020204030204" pitchFamily="34" charset="0"/>
              </a:rPr>
              <a:t>VS</a:t>
            </a:r>
            <a:endParaRPr lang="ru-RU" sz="3000" b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9" name="Прямая соединительная линия 8"/>
          <p:cNvCxnSpPr/>
          <p:nvPr/>
        </p:nvCxnSpPr>
        <p:spPr>
          <a:xfrm>
            <a:off x="4539651" y="3608551"/>
            <a:ext cx="0" cy="1359456"/>
          </a:xfrm>
          <a:prstGeom prst="line">
            <a:avLst/>
          </a:prstGeom>
          <a:ln w="63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Прямая соединительная линия 9"/>
          <p:cNvCxnSpPr/>
          <p:nvPr/>
        </p:nvCxnSpPr>
        <p:spPr>
          <a:xfrm>
            <a:off x="4539651" y="2275477"/>
            <a:ext cx="0" cy="802163"/>
          </a:xfrm>
          <a:prstGeom prst="line">
            <a:avLst/>
          </a:prstGeom>
          <a:ln w="63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3" descr="C:\Users\filippov\Desktop\0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6871" y="2283137"/>
            <a:ext cx="492074" cy="512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9" descr="C:\Users\filippov\Desktop\07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903" y="2283137"/>
            <a:ext cx="536718" cy="519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678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Изображение 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0193" y="2328565"/>
            <a:ext cx="2556872" cy="1335603"/>
          </a:xfrm>
          <a:prstGeom prst="rect">
            <a:avLst/>
          </a:prstGeom>
          <a:ln w="9525">
            <a:solidFill>
              <a:srgbClr val="66CCFF"/>
            </a:solidFill>
          </a:ln>
        </p:spPr>
      </p:pic>
      <p:grpSp>
        <p:nvGrpSpPr>
          <p:cNvPr id="20" name="Группа 19"/>
          <p:cNvGrpSpPr/>
          <p:nvPr/>
        </p:nvGrpSpPr>
        <p:grpSpPr>
          <a:xfrm>
            <a:off x="508235" y="1900016"/>
            <a:ext cx="8477051" cy="3932543"/>
            <a:chOff x="487437" y="1121660"/>
            <a:chExt cx="8477051" cy="3932542"/>
          </a:xfrm>
        </p:grpSpPr>
        <p:pic>
          <p:nvPicPr>
            <p:cNvPr id="41" name="Picture 2" descr="http://implantcentr.ru/wp-content/uploads/2014/10/viber.png"/>
            <p:cNvPicPr>
              <a:picLocks noChangeAspect="1" noChangeArrowheads="1"/>
            </p:cNvPicPr>
            <p:nvPr/>
          </p:nvPicPr>
          <p:blipFill>
            <a:blip r:embed="rId4" cstate="print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7122" y="4352656"/>
              <a:ext cx="701546" cy="7015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Скругленный прямоугольник 15"/>
            <p:cNvSpPr/>
            <p:nvPr/>
          </p:nvSpPr>
          <p:spPr>
            <a:xfrm>
              <a:off x="2662095" y="2546444"/>
              <a:ext cx="2927509" cy="1547062"/>
            </a:xfrm>
            <a:prstGeom prst="roundRect">
              <a:avLst>
                <a:gd name="adj" fmla="val 4153"/>
              </a:avLst>
            </a:prstGeom>
            <a:solidFill>
              <a:schemeClr val="bg1"/>
            </a:solidFill>
            <a:ln w="127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sz="1800"/>
            </a:p>
          </p:txBody>
        </p:sp>
        <p:sp>
          <p:nvSpPr>
            <p:cNvPr id="40" name="Подзаголовок 2"/>
            <p:cNvSpPr txBox="1">
              <a:spLocks/>
            </p:cNvSpPr>
            <p:nvPr/>
          </p:nvSpPr>
          <p:spPr>
            <a:xfrm>
              <a:off x="4905094" y="2842663"/>
              <a:ext cx="281115" cy="37707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ru-RU" sz="2000" dirty="0">
                  <a:solidFill>
                    <a:schemeClr val="bg1"/>
                  </a:solidFill>
                </a:rPr>
                <a:t>М</a:t>
              </a:r>
            </a:p>
          </p:txBody>
        </p:sp>
        <p:pic>
          <p:nvPicPr>
            <p:cNvPr id="14" name="Picture 4" descr="C:\Users\filippov\Desktop\circle (4)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57022" y="2761928"/>
              <a:ext cx="325335" cy="3253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filippov\Desktop\circl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8870" y="2763074"/>
              <a:ext cx="325082" cy="3250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7" descr="C:\Users\filippov\Desktop\circle (1)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57022" y="3188751"/>
              <a:ext cx="324970" cy="3249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5" name="Прямая соединительная линия 44"/>
            <p:cNvCxnSpPr>
              <a:stCxn id="24" idx="3"/>
              <a:endCxn id="24" idx="3"/>
            </p:cNvCxnSpPr>
            <p:nvPr/>
          </p:nvCxnSpPr>
          <p:spPr>
            <a:xfrm>
              <a:off x="4053842" y="2924597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1" name="Группа 50"/>
            <p:cNvGrpSpPr/>
            <p:nvPr/>
          </p:nvGrpSpPr>
          <p:grpSpPr>
            <a:xfrm>
              <a:off x="3217201" y="2819462"/>
              <a:ext cx="836641" cy="206614"/>
              <a:chOff x="3100131" y="2357383"/>
              <a:chExt cx="836641" cy="206614"/>
            </a:xfrm>
          </p:grpSpPr>
          <p:sp>
            <p:nvSpPr>
              <p:cNvPr id="24" name="Скругленный прямоугольник 23"/>
              <p:cNvSpPr/>
              <p:nvPr/>
            </p:nvSpPr>
            <p:spPr>
              <a:xfrm>
                <a:off x="3131840" y="2375295"/>
                <a:ext cx="804932" cy="174445"/>
              </a:xfrm>
              <a:prstGeom prst="roundRect">
                <a:avLst/>
              </a:prstGeom>
              <a:solidFill>
                <a:srgbClr val="BCEDF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800"/>
              </a:p>
            </p:txBody>
          </p:sp>
          <p:sp>
            <p:nvSpPr>
              <p:cNvPr id="58" name="Подзаголовок 2"/>
              <p:cNvSpPr txBox="1">
                <a:spLocks/>
              </p:cNvSpPr>
              <p:nvPr/>
            </p:nvSpPr>
            <p:spPr>
              <a:xfrm>
                <a:off x="3100131" y="2357383"/>
                <a:ext cx="836641" cy="20661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ru-RU" sz="600" dirty="0">
                    <a:solidFill>
                      <a:srgbClr val="2A72B4"/>
                    </a:solidFill>
                  </a:rPr>
                  <a:t>Юрий Волошин</a:t>
                </a:r>
              </a:p>
            </p:txBody>
          </p:sp>
          <p:grpSp>
            <p:nvGrpSpPr>
              <p:cNvPr id="49" name="Группа 48"/>
              <p:cNvGrpSpPr/>
              <p:nvPr/>
            </p:nvGrpSpPr>
            <p:grpSpPr>
              <a:xfrm>
                <a:off x="3831714" y="2433854"/>
                <a:ext cx="43800" cy="43799"/>
                <a:chOff x="5292079" y="1707654"/>
                <a:chExt cx="43800" cy="43799"/>
              </a:xfrm>
            </p:grpSpPr>
            <p:cxnSp>
              <p:nvCxnSpPr>
                <p:cNvPr id="48" name="Прямая соединительная линия 47"/>
                <p:cNvCxnSpPr/>
                <p:nvPr/>
              </p:nvCxnSpPr>
              <p:spPr>
                <a:xfrm>
                  <a:off x="5292080" y="1707654"/>
                  <a:ext cx="43799" cy="43799"/>
                </a:xfrm>
                <a:prstGeom prst="line">
                  <a:avLst/>
                </a:prstGeom>
                <a:ln>
                  <a:solidFill>
                    <a:srgbClr val="9CD2E7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4" name="Прямая соединительная линия 63"/>
                <p:cNvCxnSpPr/>
                <p:nvPr/>
              </p:nvCxnSpPr>
              <p:spPr>
                <a:xfrm flipH="1">
                  <a:off x="5292079" y="1707654"/>
                  <a:ext cx="43799" cy="43799"/>
                </a:xfrm>
                <a:prstGeom prst="line">
                  <a:avLst/>
                </a:prstGeom>
                <a:ln>
                  <a:solidFill>
                    <a:srgbClr val="9CD2E7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69" name="Скругленный прямоугольник 68"/>
            <p:cNvSpPr/>
            <p:nvPr/>
          </p:nvSpPr>
          <p:spPr>
            <a:xfrm>
              <a:off x="3248910" y="3252839"/>
              <a:ext cx="875960" cy="174445"/>
            </a:xfrm>
            <a:prstGeom prst="roundRect">
              <a:avLst/>
            </a:prstGeom>
            <a:solidFill>
              <a:srgbClr val="BCED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sz="1800"/>
            </a:p>
          </p:txBody>
        </p:sp>
        <p:grpSp>
          <p:nvGrpSpPr>
            <p:cNvPr id="74" name="Группа 73"/>
            <p:cNvGrpSpPr/>
            <p:nvPr/>
          </p:nvGrpSpPr>
          <p:grpSpPr>
            <a:xfrm>
              <a:off x="4606433" y="2824584"/>
              <a:ext cx="836641" cy="206614"/>
              <a:chOff x="3100131" y="2362505"/>
              <a:chExt cx="836641" cy="206614"/>
            </a:xfrm>
          </p:grpSpPr>
          <p:sp>
            <p:nvSpPr>
              <p:cNvPr id="75" name="Скругленный прямоугольник 74"/>
              <p:cNvSpPr/>
              <p:nvPr/>
            </p:nvSpPr>
            <p:spPr>
              <a:xfrm>
                <a:off x="3131840" y="2375295"/>
                <a:ext cx="804932" cy="174445"/>
              </a:xfrm>
              <a:prstGeom prst="roundRect">
                <a:avLst/>
              </a:prstGeom>
              <a:solidFill>
                <a:srgbClr val="BCEDF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800"/>
              </a:p>
            </p:txBody>
          </p:sp>
          <p:sp>
            <p:nvSpPr>
              <p:cNvPr id="76" name="Подзаголовок 2"/>
              <p:cNvSpPr txBox="1">
                <a:spLocks/>
              </p:cNvSpPr>
              <p:nvPr/>
            </p:nvSpPr>
            <p:spPr>
              <a:xfrm>
                <a:off x="3100131" y="2362505"/>
                <a:ext cx="836641" cy="20661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ru-RU" sz="600" dirty="0">
                    <a:solidFill>
                      <a:srgbClr val="2A72B4"/>
                    </a:solidFill>
                  </a:rPr>
                  <a:t>Сергей Кулешов</a:t>
                </a:r>
              </a:p>
            </p:txBody>
          </p:sp>
          <p:grpSp>
            <p:nvGrpSpPr>
              <p:cNvPr id="77" name="Группа 76"/>
              <p:cNvGrpSpPr/>
              <p:nvPr/>
            </p:nvGrpSpPr>
            <p:grpSpPr>
              <a:xfrm>
                <a:off x="3831714" y="2433854"/>
                <a:ext cx="43800" cy="43799"/>
                <a:chOff x="5292079" y="1707654"/>
                <a:chExt cx="43800" cy="43799"/>
              </a:xfrm>
            </p:grpSpPr>
            <p:cxnSp>
              <p:nvCxnSpPr>
                <p:cNvPr id="78" name="Прямая соединительная линия 77"/>
                <p:cNvCxnSpPr/>
                <p:nvPr/>
              </p:nvCxnSpPr>
              <p:spPr>
                <a:xfrm>
                  <a:off x="5292080" y="1707654"/>
                  <a:ext cx="43799" cy="43799"/>
                </a:xfrm>
                <a:prstGeom prst="line">
                  <a:avLst/>
                </a:prstGeom>
                <a:ln>
                  <a:solidFill>
                    <a:srgbClr val="9CD2E7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Прямая соединительная линия 78"/>
                <p:cNvCxnSpPr/>
                <p:nvPr/>
              </p:nvCxnSpPr>
              <p:spPr>
                <a:xfrm flipH="1">
                  <a:off x="5292079" y="1707654"/>
                  <a:ext cx="43799" cy="43799"/>
                </a:xfrm>
                <a:prstGeom prst="line">
                  <a:avLst/>
                </a:prstGeom>
                <a:ln>
                  <a:solidFill>
                    <a:srgbClr val="9CD2E7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81" name="Группа 80"/>
            <p:cNvGrpSpPr/>
            <p:nvPr/>
          </p:nvGrpSpPr>
          <p:grpSpPr>
            <a:xfrm>
              <a:off x="4606433" y="3236315"/>
              <a:ext cx="836641" cy="206614"/>
              <a:chOff x="3100131" y="2358771"/>
              <a:chExt cx="836641" cy="206614"/>
            </a:xfrm>
          </p:grpSpPr>
          <p:sp>
            <p:nvSpPr>
              <p:cNvPr id="82" name="Скругленный прямоугольник 81"/>
              <p:cNvSpPr/>
              <p:nvPr/>
            </p:nvSpPr>
            <p:spPr>
              <a:xfrm>
                <a:off x="3131840" y="2375295"/>
                <a:ext cx="804932" cy="174445"/>
              </a:xfrm>
              <a:prstGeom prst="roundRect">
                <a:avLst/>
              </a:prstGeom>
              <a:solidFill>
                <a:srgbClr val="BCEDF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800"/>
              </a:p>
            </p:txBody>
          </p:sp>
          <p:sp>
            <p:nvSpPr>
              <p:cNvPr id="83" name="Подзаголовок 2"/>
              <p:cNvSpPr txBox="1">
                <a:spLocks/>
              </p:cNvSpPr>
              <p:nvPr/>
            </p:nvSpPr>
            <p:spPr>
              <a:xfrm>
                <a:off x="3100131" y="2358771"/>
                <a:ext cx="836641" cy="20661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ru-RU" sz="600" dirty="0">
                    <a:solidFill>
                      <a:srgbClr val="2A72B4"/>
                    </a:solidFill>
                  </a:rPr>
                  <a:t>Наталья </a:t>
                </a:r>
                <a:r>
                  <a:rPr lang="ru-RU" sz="600" dirty="0" err="1">
                    <a:solidFill>
                      <a:srgbClr val="2A72B4"/>
                    </a:solidFill>
                  </a:rPr>
                  <a:t>Грихина</a:t>
                </a:r>
                <a:endParaRPr lang="ru-RU" sz="600" dirty="0">
                  <a:solidFill>
                    <a:srgbClr val="2A72B4"/>
                  </a:solidFill>
                </a:endParaRPr>
              </a:p>
            </p:txBody>
          </p:sp>
          <p:grpSp>
            <p:nvGrpSpPr>
              <p:cNvPr id="84" name="Группа 83"/>
              <p:cNvGrpSpPr/>
              <p:nvPr/>
            </p:nvGrpSpPr>
            <p:grpSpPr>
              <a:xfrm>
                <a:off x="3831714" y="2433854"/>
                <a:ext cx="43800" cy="43799"/>
                <a:chOff x="5292079" y="1707654"/>
                <a:chExt cx="43800" cy="43799"/>
              </a:xfrm>
            </p:grpSpPr>
            <p:cxnSp>
              <p:nvCxnSpPr>
                <p:cNvPr id="85" name="Прямая соединительная линия 84"/>
                <p:cNvCxnSpPr/>
                <p:nvPr/>
              </p:nvCxnSpPr>
              <p:spPr>
                <a:xfrm>
                  <a:off x="5292080" y="1707654"/>
                  <a:ext cx="43799" cy="43799"/>
                </a:xfrm>
                <a:prstGeom prst="line">
                  <a:avLst/>
                </a:prstGeom>
                <a:ln>
                  <a:solidFill>
                    <a:srgbClr val="9CD2E7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6" name="Прямая соединительная линия 85"/>
                <p:cNvCxnSpPr/>
                <p:nvPr/>
              </p:nvCxnSpPr>
              <p:spPr>
                <a:xfrm flipH="1">
                  <a:off x="5292079" y="1707654"/>
                  <a:ext cx="43799" cy="43799"/>
                </a:xfrm>
                <a:prstGeom prst="line">
                  <a:avLst/>
                </a:prstGeom>
                <a:ln>
                  <a:solidFill>
                    <a:srgbClr val="9CD2E7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65" name="Прямая со стрелкой 64"/>
            <p:cNvCxnSpPr/>
            <p:nvPr/>
          </p:nvCxnSpPr>
          <p:spPr>
            <a:xfrm flipV="1">
              <a:off x="5678072" y="2068224"/>
              <a:ext cx="620112" cy="529859"/>
            </a:xfrm>
            <a:prstGeom prst="straightConnector1">
              <a:avLst/>
            </a:prstGeom>
            <a:ln w="19050">
              <a:solidFill>
                <a:srgbClr val="00B0F0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Прямая со стрелкой 94"/>
            <p:cNvCxnSpPr/>
            <p:nvPr/>
          </p:nvCxnSpPr>
          <p:spPr>
            <a:xfrm>
              <a:off x="5678898" y="3699132"/>
              <a:ext cx="504056" cy="532725"/>
            </a:xfrm>
            <a:prstGeom prst="straightConnector1">
              <a:avLst/>
            </a:prstGeom>
            <a:ln w="19050">
              <a:solidFill>
                <a:srgbClr val="00B0F0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7" name="Прямая соединительная линия 1036"/>
            <p:cNvCxnSpPr/>
            <p:nvPr/>
          </p:nvCxnSpPr>
          <p:spPr>
            <a:xfrm>
              <a:off x="1888213" y="3087263"/>
              <a:ext cx="493965" cy="11874"/>
            </a:xfrm>
            <a:prstGeom prst="line">
              <a:avLst/>
            </a:prstGeom>
            <a:ln>
              <a:solidFill>
                <a:srgbClr val="00B0F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" name="Picture 2" descr="C:\Users\filippov\Desktop\Untitled-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9173" y="1675407"/>
              <a:ext cx="392817" cy="3928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3" descr="C:\Users\filippov\Desktop\Untitled-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72128" y="2784099"/>
              <a:ext cx="361768" cy="3666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7" name="Picture 3" descr="C:\Users\filippov\Desktop\logo-vk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9173" y="2229753"/>
              <a:ext cx="392817" cy="3928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C:\Users\filippov\Desktop\Telegram_logo.svg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5201" y="1121660"/>
              <a:ext cx="392218" cy="3922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C:\Users\filippov\Desktop\Whatsapp-logo-vector.png"/>
            <p:cNvPicPr>
              <a:picLocks noChangeAspect="1" noChangeArrowheads="1"/>
            </p:cNvPicPr>
            <p:nvPr/>
          </p:nvPicPr>
          <p:blipFill>
            <a:blip r:embed="rId12" cstate="print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09" y="3881666"/>
              <a:ext cx="389744" cy="3921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039" name="Прямая соединительная линия 1038"/>
            <p:cNvCxnSpPr/>
            <p:nvPr/>
          </p:nvCxnSpPr>
          <p:spPr>
            <a:xfrm flipV="1">
              <a:off x="1959150" y="3259661"/>
              <a:ext cx="518054" cy="367447"/>
            </a:xfrm>
            <a:prstGeom prst="line">
              <a:avLst/>
            </a:prstGeom>
            <a:ln>
              <a:solidFill>
                <a:srgbClr val="00B0F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1" name="Прямая соединительная линия 1040"/>
            <p:cNvCxnSpPr/>
            <p:nvPr/>
          </p:nvCxnSpPr>
          <p:spPr>
            <a:xfrm flipV="1">
              <a:off x="1936098" y="3349987"/>
              <a:ext cx="593845" cy="743519"/>
            </a:xfrm>
            <a:prstGeom prst="line">
              <a:avLst/>
            </a:prstGeom>
            <a:ln>
              <a:solidFill>
                <a:srgbClr val="00B0F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3" name="Прямая соединительная линия 1042"/>
            <p:cNvCxnSpPr/>
            <p:nvPr/>
          </p:nvCxnSpPr>
          <p:spPr>
            <a:xfrm flipV="1">
              <a:off x="1976290" y="3511222"/>
              <a:ext cx="557096" cy="1247748"/>
            </a:xfrm>
            <a:prstGeom prst="line">
              <a:avLst/>
            </a:prstGeom>
            <a:ln>
              <a:solidFill>
                <a:srgbClr val="00B0F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Прямая соединительная линия 95"/>
            <p:cNvCxnSpPr/>
            <p:nvPr/>
          </p:nvCxnSpPr>
          <p:spPr>
            <a:xfrm flipH="1" flipV="1">
              <a:off x="1733896" y="1550216"/>
              <a:ext cx="796048" cy="1072354"/>
            </a:xfrm>
            <a:prstGeom prst="line">
              <a:avLst/>
            </a:prstGeom>
            <a:ln w="19050">
              <a:solidFill>
                <a:srgbClr val="00B0F0"/>
              </a:solidFill>
              <a:prstDash val="solid"/>
              <a:head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Прямая соединительная линия 96"/>
            <p:cNvCxnSpPr/>
            <p:nvPr/>
          </p:nvCxnSpPr>
          <p:spPr>
            <a:xfrm>
              <a:off x="1936098" y="2174363"/>
              <a:ext cx="593845" cy="681584"/>
            </a:xfrm>
            <a:prstGeom prst="line">
              <a:avLst/>
            </a:prstGeom>
            <a:ln>
              <a:solidFill>
                <a:srgbClr val="00B0F0"/>
              </a:solidFill>
              <a:prstDash val="solid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Прямая соединительная линия 97"/>
            <p:cNvCxnSpPr/>
            <p:nvPr/>
          </p:nvCxnSpPr>
          <p:spPr>
            <a:xfrm>
              <a:off x="1902005" y="2548547"/>
              <a:ext cx="551134" cy="382228"/>
            </a:xfrm>
            <a:prstGeom prst="line">
              <a:avLst/>
            </a:prstGeom>
            <a:ln>
              <a:solidFill>
                <a:srgbClr val="00B0F0"/>
              </a:solidFill>
              <a:prstDash val="solid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3" name="Рисунок 42"/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17991" y="3312292"/>
              <a:ext cx="407845" cy="407845"/>
            </a:xfrm>
            <a:prstGeom prst="rect">
              <a:avLst/>
            </a:prstGeom>
          </p:spPr>
        </p:pic>
        <p:cxnSp>
          <p:nvCxnSpPr>
            <p:cNvPr id="99" name="Прямая соединительная линия 98"/>
            <p:cNvCxnSpPr/>
            <p:nvPr/>
          </p:nvCxnSpPr>
          <p:spPr>
            <a:xfrm flipV="1">
              <a:off x="1910698" y="3211908"/>
              <a:ext cx="507909" cy="149113"/>
            </a:xfrm>
            <a:prstGeom prst="line">
              <a:avLst/>
            </a:prstGeom>
            <a:ln>
              <a:solidFill>
                <a:srgbClr val="00B0F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" name="Группа 7"/>
            <p:cNvGrpSpPr/>
            <p:nvPr/>
          </p:nvGrpSpPr>
          <p:grpSpPr>
            <a:xfrm>
              <a:off x="487437" y="3836884"/>
              <a:ext cx="501196" cy="1007642"/>
              <a:chOff x="3205612" y="-553531"/>
              <a:chExt cx="501196" cy="1007642"/>
            </a:xfrm>
          </p:grpSpPr>
          <p:pic>
            <p:nvPicPr>
              <p:cNvPr id="60" name="Изображение 59"/>
              <p:cNvPicPr>
                <a:picLocks noChangeAspect="1"/>
              </p:cNvPicPr>
              <p:nvPr/>
            </p:nvPicPr>
            <p:blipFill rotWithShape="1">
              <a:blip r:embed="rId14"/>
              <a:srcRect l="5042" t="12860" r="75000" b="14885"/>
              <a:stretch/>
            </p:blipFill>
            <p:spPr>
              <a:xfrm>
                <a:off x="3205612" y="-553531"/>
                <a:ext cx="501196" cy="1007642"/>
              </a:xfrm>
              <a:prstGeom prst="rect">
                <a:avLst/>
              </a:prstGeom>
            </p:spPr>
          </p:pic>
          <p:pic>
            <p:nvPicPr>
              <p:cNvPr id="63" name="Изображение 62"/>
              <p:cNvPicPr>
                <a:picLocks noChangeAspect="1"/>
              </p:cNvPicPr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306777" y="-452586"/>
                <a:ext cx="205245" cy="205245"/>
              </a:xfrm>
              <a:prstGeom prst="rect">
                <a:avLst/>
              </a:prstGeom>
            </p:spPr>
          </p:pic>
        </p:grpSp>
        <p:grpSp>
          <p:nvGrpSpPr>
            <p:cNvPr id="7" name="Группа 6"/>
            <p:cNvGrpSpPr/>
            <p:nvPr/>
          </p:nvGrpSpPr>
          <p:grpSpPr>
            <a:xfrm>
              <a:off x="493858" y="2598689"/>
              <a:ext cx="501196" cy="1007642"/>
              <a:chOff x="2641161" y="-553531"/>
              <a:chExt cx="501196" cy="1007642"/>
            </a:xfrm>
          </p:grpSpPr>
          <p:pic>
            <p:nvPicPr>
              <p:cNvPr id="61" name="Изображение 60"/>
              <p:cNvPicPr>
                <a:picLocks noChangeAspect="1"/>
              </p:cNvPicPr>
              <p:nvPr/>
            </p:nvPicPr>
            <p:blipFill rotWithShape="1">
              <a:blip r:embed="rId14"/>
              <a:srcRect l="27702" t="12478" r="52340" b="15268"/>
              <a:stretch/>
            </p:blipFill>
            <p:spPr>
              <a:xfrm>
                <a:off x="2641161" y="-553531"/>
                <a:ext cx="501196" cy="1007642"/>
              </a:xfrm>
              <a:prstGeom prst="rect">
                <a:avLst/>
              </a:prstGeom>
            </p:spPr>
          </p:pic>
          <p:pic>
            <p:nvPicPr>
              <p:cNvPr id="66" name="Изображение 65"/>
              <p:cNvPicPr>
                <a:picLocks noChangeAspect="1"/>
              </p:cNvPicPr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720774" y="-452586"/>
                <a:ext cx="211826" cy="211826"/>
              </a:xfrm>
              <a:prstGeom prst="rect">
                <a:avLst/>
              </a:prstGeom>
            </p:spPr>
          </p:pic>
        </p:grpSp>
        <p:grpSp>
          <p:nvGrpSpPr>
            <p:cNvPr id="4" name="Группа 3"/>
            <p:cNvGrpSpPr/>
            <p:nvPr/>
          </p:nvGrpSpPr>
          <p:grpSpPr>
            <a:xfrm>
              <a:off x="492065" y="1316543"/>
              <a:ext cx="501196" cy="1007642"/>
              <a:chOff x="2056623" y="-553531"/>
              <a:chExt cx="501196" cy="1007642"/>
            </a:xfrm>
          </p:grpSpPr>
          <p:pic>
            <p:nvPicPr>
              <p:cNvPr id="62" name="Изображение 61"/>
              <p:cNvPicPr>
                <a:picLocks noChangeAspect="1"/>
              </p:cNvPicPr>
              <p:nvPr/>
            </p:nvPicPr>
            <p:blipFill rotWithShape="1">
              <a:blip r:embed="rId14"/>
              <a:srcRect l="49873" t="11830" r="30169" b="15916"/>
              <a:stretch/>
            </p:blipFill>
            <p:spPr>
              <a:xfrm>
                <a:off x="2056623" y="-553531"/>
                <a:ext cx="501196" cy="1007642"/>
              </a:xfrm>
              <a:prstGeom prst="rect">
                <a:avLst/>
              </a:prstGeom>
            </p:spPr>
          </p:pic>
          <p:pic>
            <p:nvPicPr>
              <p:cNvPr id="67" name="Изображение 66"/>
              <p:cNvPicPr>
                <a:picLocks noChangeAspect="1"/>
              </p:cNvPicPr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088605" y="-493090"/>
                <a:ext cx="292637" cy="286252"/>
              </a:xfrm>
              <a:prstGeom prst="rect">
                <a:avLst/>
              </a:prstGeom>
            </p:spPr>
          </p:pic>
        </p:grpSp>
        <p:cxnSp>
          <p:nvCxnSpPr>
            <p:cNvPr id="80" name="Прямая со стрелкой 79"/>
            <p:cNvCxnSpPr/>
            <p:nvPr/>
          </p:nvCxnSpPr>
          <p:spPr>
            <a:xfrm>
              <a:off x="5754099" y="3548791"/>
              <a:ext cx="504056" cy="532725"/>
            </a:xfrm>
            <a:prstGeom prst="straightConnector1">
              <a:avLst/>
            </a:prstGeom>
            <a:ln w="19050">
              <a:solidFill>
                <a:srgbClr val="00B0F0"/>
              </a:solidFill>
              <a:headEnd type="arrow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" name="Изображение 1"/>
            <p:cNvPicPr>
              <a:picLocks noChangeAspect="1"/>
            </p:cNvPicPr>
            <p:nvPr/>
          </p:nvPicPr>
          <p:blipFill rotWithShape="1">
            <a:blip r:embed="rId18"/>
            <a:srcRect t="4788" r="5339" b="27913"/>
            <a:stretch/>
          </p:blipFill>
          <p:spPr>
            <a:xfrm>
              <a:off x="2907527" y="3212528"/>
              <a:ext cx="322273" cy="306857"/>
            </a:xfrm>
            <a:prstGeom prst="ellipse">
              <a:avLst/>
            </a:prstGeom>
          </p:spPr>
        </p:pic>
        <p:sp>
          <p:nvSpPr>
            <p:cNvPr id="87" name="Подзаголовок 2"/>
            <p:cNvSpPr txBox="1">
              <a:spLocks/>
            </p:cNvSpPr>
            <p:nvPr/>
          </p:nvSpPr>
          <p:spPr>
            <a:xfrm>
              <a:off x="3220791" y="3247929"/>
              <a:ext cx="1221147" cy="206614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ru-RU" sz="600" dirty="0">
                  <a:solidFill>
                    <a:srgbClr val="2A72B4"/>
                  </a:solidFill>
                </a:rPr>
                <a:t>Екатерина Шеленкова</a:t>
              </a:r>
            </a:p>
          </p:txBody>
        </p:sp>
        <p:pic>
          <p:nvPicPr>
            <p:cNvPr id="120" name="Изображение 119"/>
            <p:cNvPicPr>
              <a:picLocks noChangeAspect="1"/>
            </p:cNvPicPr>
            <p:nvPr/>
          </p:nvPicPr>
          <p:blipFill rotWithShape="1">
            <a:blip r:embed="rId18"/>
            <a:srcRect t="4788" r="5339" b="27913"/>
            <a:stretch/>
          </p:blipFill>
          <p:spPr>
            <a:xfrm>
              <a:off x="6298184" y="1457729"/>
              <a:ext cx="364805" cy="347354"/>
            </a:xfrm>
            <a:prstGeom prst="ellipse">
              <a:avLst/>
            </a:prstGeom>
          </p:spPr>
        </p:pic>
        <p:pic>
          <p:nvPicPr>
            <p:cNvPr id="122" name="Изображение 121"/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6546029" y="2237131"/>
              <a:ext cx="122298" cy="122298"/>
            </a:xfrm>
            <a:prstGeom prst="ellipse">
              <a:avLst/>
            </a:prstGeom>
          </p:spPr>
        </p:pic>
        <p:pic>
          <p:nvPicPr>
            <p:cNvPr id="123" name="Изображение 122"/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7186668" y="1631406"/>
              <a:ext cx="177551" cy="173677"/>
            </a:xfrm>
            <a:prstGeom prst="rect">
              <a:avLst/>
            </a:prstGeom>
          </p:spPr>
        </p:pic>
        <p:grpSp>
          <p:nvGrpSpPr>
            <p:cNvPr id="3" name="Группа 2"/>
            <p:cNvGrpSpPr/>
            <p:nvPr/>
          </p:nvGrpSpPr>
          <p:grpSpPr>
            <a:xfrm>
              <a:off x="6381473" y="3243830"/>
              <a:ext cx="2583015" cy="1720345"/>
              <a:chOff x="6068836" y="3279809"/>
              <a:chExt cx="2583015" cy="1720345"/>
            </a:xfrm>
          </p:grpSpPr>
          <p:pic>
            <p:nvPicPr>
              <p:cNvPr id="1033" name="Picture 9" descr="C:\Users\filippov\Desktop\мессенджер-(2).png"/>
              <p:cNvPicPr>
                <a:picLocks noChangeAspect="1" noChangeArrowheads="1"/>
              </p:cNvPicPr>
              <p:nvPr/>
            </p:nvPicPr>
            <p:blipFill>
              <a:blip r:embed="rId1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156176" y="3380154"/>
                <a:ext cx="2495675" cy="1620000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21" name="Picture 5" descr="C:\Users\filippov\Desktop\circle.pn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68836" y="3279809"/>
                <a:ext cx="325082" cy="32508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24" name="Изображение 123"/>
              <p:cNvPicPr>
                <a:picLocks noChangeAspect="1"/>
              </p:cNvPicPr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274773" y="3764291"/>
                <a:ext cx="137599" cy="137599"/>
              </a:xfrm>
              <a:prstGeom prst="ellipse">
                <a:avLst/>
              </a:prstGeom>
            </p:spPr>
          </p:pic>
          <p:pic>
            <p:nvPicPr>
              <p:cNvPr id="125" name="Изображение 124"/>
              <p:cNvPicPr>
                <a:picLocks noChangeAspect="1"/>
              </p:cNvPicPr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6254797" y="3901890"/>
                <a:ext cx="177551" cy="173677"/>
              </a:xfrm>
              <a:prstGeom prst="rect">
                <a:avLst/>
              </a:prstGeom>
            </p:spPr>
          </p:pic>
          <p:pic>
            <p:nvPicPr>
              <p:cNvPr id="126" name="Изображение 125"/>
              <p:cNvPicPr>
                <a:picLocks noChangeAspect="1"/>
              </p:cNvPicPr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906986" y="3406863"/>
                <a:ext cx="137599" cy="137599"/>
              </a:xfrm>
              <a:prstGeom prst="ellipse">
                <a:avLst/>
              </a:prstGeom>
            </p:spPr>
          </p:pic>
        </p:grpSp>
      </p:grpSp>
      <p:sp>
        <p:nvSpPr>
          <p:cNvPr id="17" name="Прямоугольник 16"/>
          <p:cNvSpPr/>
          <p:nvPr/>
        </p:nvSpPr>
        <p:spPr>
          <a:xfrm>
            <a:off x="2535843" y="1445009"/>
            <a:ext cx="3825651" cy="13747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43" indent="-285743">
              <a:spcBef>
                <a:spcPts val="400"/>
              </a:spcBef>
              <a:buClr>
                <a:srgbClr val="00B0F0"/>
              </a:buClr>
              <a:buFont typeface="Arial" charset="0"/>
              <a:buChar char="•"/>
            </a:pPr>
            <a:r>
              <a:rPr lang="ru-RU" sz="1400" b="0" dirty="0">
                <a:latin typeface="Calibri" panose="020F0502020204030204" pitchFamily="34" charset="0"/>
                <a:cs typeface="Calibri" panose="020F0502020204030204" pitchFamily="34" charset="0"/>
              </a:rPr>
              <a:t>Собирают сообщения со всех  </a:t>
            </a:r>
            <a:r>
              <a:rPr lang="ru-RU" sz="1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каналов</a:t>
            </a:r>
          </a:p>
          <a:p>
            <a:pPr marL="285743" indent="-285743">
              <a:spcBef>
                <a:spcPts val="400"/>
              </a:spcBef>
              <a:buClr>
                <a:srgbClr val="00B0F0"/>
              </a:buClr>
              <a:buFont typeface="Arial" charset="0"/>
              <a:buChar char="•"/>
            </a:pPr>
            <a:r>
              <a:rPr lang="ru-RU" sz="1400" dirty="0" smtClean="0">
                <a:latin typeface="Calibri" panose="020F0502020204030204" pitchFamily="34" charset="0"/>
                <a:cs typeface="Calibri" panose="020F0502020204030204" pitchFamily="34" charset="0"/>
              </a:rPr>
              <a:t>Проверяют клиента по базе </a:t>
            </a:r>
            <a:r>
              <a:rPr lang="en-US" sz="1400" dirty="0" smtClean="0">
                <a:latin typeface="Calibri" panose="020F0502020204030204" pitchFamily="34" charset="0"/>
                <a:cs typeface="Calibri" panose="020F0502020204030204" pitchFamily="34" charset="0"/>
              </a:rPr>
              <a:t>CRM</a:t>
            </a:r>
            <a:endParaRPr lang="ru-RU" sz="1400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43" indent="-285743">
              <a:spcBef>
                <a:spcPts val="400"/>
              </a:spcBef>
              <a:buClr>
                <a:srgbClr val="00B0F0"/>
              </a:buClr>
              <a:buFont typeface="Arial" charset="0"/>
              <a:buChar char="•"/>
            </a:pPr>
            <a:r>
              <a:rPr lang="ru-RU" sz="1400" b="0" dirty="0">
                <a:latin typeface="Calibri" panose="020F0502020204030204" pitchFamily="34" charset="0"/>
                <a:cs typeface="Calibri" panose="020F0502020204030204" pitchFamily="34" charset="0"/>
              </a:rPr>
              <a:t>Распределяют по </a:t>
            </a:r>
            <a:r>
              <a:rPr lang="ru-RU" sz="1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очереди</a:t>
            </a:r>
            <a:endParaRPr lang="ru-RU" sz="1400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43" indent="-285743">
              <a:spcBef>
                <a:spcPts val="400"/>
              </a:spcBef>
              <a:buClr>
                <a:srgbClr val="00B0F0"/>
              </a:buClr>
              <a:buFont typeface="Arial" charset="0"/>
              <a:buChar char="•"/>
            </a:pPr>
            <a:r>
              <a:rPr lang="ru-RU" sz="1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Маршрутизируют </a:t>
            </a:r>
            <a:endParaRPr lang="ru-RU" sz="1400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43" indent="-285743">
              <a:spcBef>
                <a:spcPts val="400"/>
              </a:spcBef>
              <a:buClr>
                <a:srgbClr val="00B0F0"/>
              </a:buClr>
              <a:buFont typeface="Arial" charset="0"/>
              <a:buChar char="•"/>
            </a:pPr>
            <a:r>
              <a:rPr lang="ru-RU" sz="1400" b="0" dirty="0">
                <a:latin typeface="Calibri" panose="020F0502020204030204" pitchFamily="34" charset="0"/>
                <a:cs typeface="Calibri" panose="020F0502020204030204" pitchFamily="34" charset="0"/>
              </a:rPr>
              <a:t>В режиме реального </a:t>
            </a:r>
            <a:r>
              <a:rPr lang="ru-RU" sz="1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времени</a:t>
            </a:r>
            <a:endParaRPr lang="ru-RU" sz="1400" b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30" name="Изображение 129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4436" y="4529835"/>
            <a:ext cx="1603086" cy="293064"/>
          </a:xfrm>
          <a:prstGeom prst="rect">
            <a:avLst/>
          </a:prstGeom>
        </p:spPr>
      </p:pic>
      <p:cxnSp>
        <p:nvCxnSpPr>
          <p:cNvPr id="131" name="Прямая со стрелкой 130"/>
          <p:cNvCxnSpPr/>
          <p:nvPr/>
        </p:nvCxnSpPr>
        <p:spPr>
          <a:xfrm>
            <a:off x="7685104" y="3761188"/>
            <a:ext cx="0" cy="294177"/>
          </a:xfrm>
          <a:prstGeom prst="straightConnector1">
            <a:avLst/>
          </a:prstGeom>
          <a:ln w="19050">
            <a:solidFill>
              <a:srgbClr val="00B0F0"/>
            </a:solidFill>
            <a:headEnd type="non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Прямая соединительная линия 131"/>
          <p:cNvCxnSpPr/>
          <p:nvPr/>
        </p:nvCxnSpPr>
        <p:spPr>
          <a:xfrm flipH="1" flipV="1">
            <a:off x="1843147" y="2252440"/>
            <a:ext cx="796048" cy="1072355"/>
          </a:xfrm>
          <a:prstGeom prst="line">
            <a:avLst/>
          </a:prstGeom>
          <a:ln w="19050">
            <a:solidFill>
              <a:srgbClr val="00B0F0"/>
            </a:solidFill>
            <a:prstDash val="solid"/>
            <a:headEnd type="non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Box 70"/>
          <p:cNvSpPr txBox="1"/>
          <p:nvPr/>
        </p:nvSpPr>
        <p:spPr>
          <a:xfrm>
            <a:off x="30784" y="476672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ru-RU" sz="3200" dirty="0"/>
              <a:t>Как работают Открытые линии</a:t>
            </a:r>
          </a:p>
        </p:txBody>
      </p:sp>
      <p:cxnSp>
        <p:nvCxnSpPr>
          <p:cNvPr id="18" name="Прямая соединительная линия 17"/>
          <p:cNvCxnSpPr/>
          <p:nvPr/>
        </p:nvCxnSpPr>
        <p:spPr>
          <a:xfrm>
            <a:off x="3666856" y="3813989"/>
            <a:ext cx="0" cy="193217"/>
          </a:xfrm>
          <a:prstGeom prst="line">
            <a:avLst/>
          </a:prstGeom>
          <a:ln w="15875">
            <a:solidFill>
              <a:srgbClr val="00B3F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Прямая соединительная линия 87"/>
          <p:cNvCxnSpPr/>
          <p:nvPr/>
        </p:nvCxnSpPr>
        <p:spPr>
          <a:xfrm>
            <a:off x="5061392" y="3821133"/>
            <a:ext cx="0" cy="193217"/>
          </a:xfrm>
          <a:prstGeom prst="line">
            <a:avLst/>
          </a:prstGeom>
          <a:ln w="15875">
            <a:solidFill>
              <a:srgbClr val="00B3F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Прямая соединительная линия 88"/>
          <p:cNvCxnSpPr/>
          <p:nvPr/>
        </p:nvCxnSpPr>
        <p:spPr>
          <a:xfrm>
            <a:off x="4083807" y="3706257"/>
            <a:ext cx="188411" cy="839"/>
          </a:xfrm>
          <a:prstGeom prst="line">
            <a:avLst/>
          </a:prstGeom>
          <a:ln w="15875">
            <a:solidFill>
              <a:srgbClr val="00B3F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" name="Изображение 91"/>
          <p:cNvPicPr>
            <a:picLocks noChangeAspect="1"/>
          </p:cNvPicPr>
          <p:nvPr/>
        </p:nvPicPr>
        <p:blipFill>
          <a:blip r:embed="rId21" cstate="print">
            <a:duotone>
              <a:prstClr val="black"/>
              <a:srgbClr val="D9C3A5">
                <a:tint val="50000"/>
                <a:satMod val="180000"/>
              </a:srgbClr>
            </a:duotone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6286" y="5562179"/>
            <a:ext cx="519610" cy="94991"/>
          </a:xfrm>
          <a:prstGeom prst="rect">
            <a:avLst/>
          </a:prstGeom>
        </p:spPr>
      </p:pic>
      <p:pic>
        <p:nvPicPr>
          <p:cNvPr id="93" name="Изображение 92"/>
          <p:cNvPicPr>
            <a:picLocks noChangeAspect="1"/>
          </p:cNvPicPr>
          <p:nvPr/>
        </p:nvPicPr>
        <p:blipFill>
          <a:blip r:embed="rId22" cstate="print">
            <a:duotone>
              <a:prstClr val="black"/>
              <a:srgbClr val="D9C3A5">
                <a:tint val="50000"/>
                <a:satMod val="180000"/>
              </a:srgbClr>
            </a:duotone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7514" y="2441604"/>
            <a:ext cx="565659" cy="103409"/>
          </a:xfrm>
          <a:prstGeom prst="rect">
            <a:avLst/>
          </a:prstGeom>
        </p:spPr>
      </p:pic>
      <p:pic>
        <p:nvPicPr>
          <p:cNvPr id="94" name="Picture 5" descr="C:\Users\filippov\Desktop\circle.png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6746" y="4644277"/>
            <a:ext cx="109150" cy="10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2" descr="C:\Users\filippov\Desktop\Untitled-2.png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Рисунок 99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142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4891042" y="2708920"/>
            <a:ext cx="3733800" cy="25750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Создание нескольких «линий» (например: для продаж и поддержки)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Идентификация клиента в </a:t>
            </a:r>
            <a:r>
              <a:rPr lang="en-US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CRM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Запись всех «разговоров» в </a:t>
            </a:r>
            <a:r>
              <a:rPr lang="en-US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CRM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Статистика по работе с сообщениями клиентов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Анализ уровня удовлетворенности клиента 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521573" y="2721982"/>
            <a:ext cx="4050426" cy="29392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Объедин</a:t>
            </a:r>
            <a:r>
              <a:rPr lang="ru-RU" sz="160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ение</a:t>
            </a:r>
            <a:r>
              <a:rPr lang="ru-RU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 12 цифровых 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каналов коммуникаций с </a:t>
            </a:r>
            <a:r>
              <a:rPr lang="ru-RU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клиентами</a:t>
            </a:r>
            <a:r>
              <a:rPr lang="en-US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:</a:t>
            </a:r>
            <a:endParaRPr lang="ru-RU" sz="1600" b="0" dirty="0">
              <a:latin typeface="Calibri" panose="020F0502020204030204" pitchFamily="34" charset="0"/>
              <a:ea typeface="Calibri" charset="0"/>
              <a:cs typeface="Calibri" panose="020F0502020204030204" pitchFamily="34" charset="0"/>
            </a:endParaRPr>
          </a:p>
          <a:p>
            <a:pPr marL="203597">
              <a:buClr>
                <a:srgbClr val="3991E0"/>
              </a:buClr>
            </a:pPr>
            <a:r>
              <a:rPr lang="ru-RU" sz="1600" b="0" dirty="0" err="1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Вконтакте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, </a:t>
            </a:r>
            <a:r>
              <a:rPr lang="en-US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Facebook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, Телеграмм, </a:t>
            </a:r>
            <a:r>
              <a:rPr lang="en-US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Skype</a:t>
            </a:r>
            <a:r>
              <a:rPr lang="en-US" sz="160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, </a:t>
            </a:r>
            <a:r>
              <a:rPr lang="en-US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Viber</a:t>
            </a:r>
            <a:r>
              <a:rPr lang="en-US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, </a:t>
            </a:r>
            <a:r>
              <a:rPr lang="en-US" sz="1600" b="0" dirty="0" err="1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Whatsapp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 </a:t>
            </a:r>
            <a:r>
              <a:rPr lang="en-US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, Instagram</a:t>
            </a:r>
            <a:r>
              <a:rPr lang="ru-RU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 и другие</a:t>
            </a:r>
            <a:endParaRPr lang="ru-RU" sz="1600" dirty="0">
              <a:latin typeface="Calibri" panose="020F0502020204030204" pitchFamily="34" charset="0"/>
              <a:ea typeface="Calibri" charset="0"/>
              <a:cs typeface="Calibri" panose="020F0502020204030204" pitchFamily="34" charset="0"/>
            </a:endParaRP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Распределение сообщений по 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правилам </a:t>
            </a:r>
            <a:r>
              <a:rPr lang="ru-RU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очереди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Перенаправление сообщений 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другим сотрудникам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3991E0"/>
              </a:buClr>
              <a:buFont typeface="Arial" charset="0"/>
              <a:buChar char="•"/>
            </a:pPr>
            <a:r>
              <a:rPr lang="ru-RU" sz="1600" b="0" dirty="0" smtClean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Общение с </a:t>
            </a:r>
            <a:r>
              <a:rPr lang="ru-RU" sz="1600" b="0" dirty="0"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клиентом в реальном времени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" y="476672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ru-RU" sz="3200" dirty="0">
                <a:latin typeface="Calibri" panose="020F0502020204030204" pitchFamily="34" charset="0"/>
                <a:cs typeface="Calibri" panose="020F0502020204030204" pitchFamily="34" charset="0"/>
              </a:rPr>
              <a:t>Открытые линии в Битрикс24</a:t>
            </a:r>
          </a:p>
        </p:txBody>
      </p:sp>
      <p:cxnSp>
        <p:nvCxnSpPr>
          <p:cNvPr id="9" name="Прямая соединительная линия 8"/>
          <p:cNvCxnSpPr/>
          <p:nvPr/>
        </p:nvCxnSpPr>
        <p:spPr>
          <a:xfrm>
            <a:off x="4010504" y="1340768"/>
            <a:ext cx="1122994" cy="0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Изображение 13"/>
          <p:cNvPicPr>
            <a:picLocks noChangeAspect="1"/>
          </p:cNvPicPr>
          <p:nvPr/>
        </p:nvPicPr>
        <p:blipFill rotWithShape="1">
          <a:blip r:embed="rId2"/>
          <a:srcRect l="4990" t="7990" r="13178" b="9000"/>
          <a:stretch/>
        </p:blipFill>
        <p:spPr>
          <a:xfrm>
            <a:off x="4413704" y="1447593"/>
            <a:ext cx="549126" cy="557035"/>
          </a:xfrm>
          <a:prstGeom prst="rect">
            <a:avLst/>
          </a:prstGeom>
        </p:spPr>
      </p:pic>
      <p:pic>
        <p:nvPicPr>
          <p:cNvPr id="15" name="Изображение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3135" y="1508948"/>
            <a:ext cx="420839" cy="420839"/>
          </a:xfrm>
          <a:prstGeom prst="rect">
            <a:avLst/>
          </a:prstGeom>
        </p:spPr>
      </p:pic>
      <p:pic>
        <p:nvPicPr>
          <p:cNvPr id="16" name="Изображение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733" y="1508943"/>
            <a:ext cx="434332" cy="434332"/>
          </a:xfrm>
          <a:prstGeom prst="rect">
            <a:avLst/>
          </a:prstGeom>
        </p:spPr>
      </p:pic>
      <p:pic>
        <p:nvPicPr>
          <p:cNvPr id="17" name="Изображение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1912" y="1412792"/>
            <a:ext cx="600028" cy="586937"/>
          </a:xfrm>
          <a:prstGeom prst="rect">
            <a:avLst/>
          </a:prstGeom>
        </p:spPr>
      </p:pic>
      <p:cxnSp>
        <p:nvCxnSpPr>
          <p:cNvPr id="19" name="Прямая соединительная линия 18"/>
          <p:cNvCxnSpPr/>
          <p:nvPr/>
        </p:nvCxnSpPr>
        <p:spPr>
          <a:xfrm>
            <a:off x="4590037" y="2924956"/>
            <a:ext cx="0" cy="2362295"/>
          </a:xfrm>
          <a:prstGeom prst="line">
            <a:avLst/>
          </a:prstGeom>
          <a:ln w="63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Изображение 8"/>
          <p:cNvPicPr>
            <a:picLocks noChangeAspect="1"/>
          </p:cNvPicPr>
          <p:nvPr/>
        </p:nvPicPr>
        <p:blipFill rotWithShape="1">
          <a:blip r:embed="rId6"/>
          <a:srcRect l="17309" t="18598" r="18384" b="15283"/>
          <a:stretch/>
        </p:blipFill>
        <p:spPr>
          <a:xfrm>
            <a:off x="5076056" y="1453584"/>
            <a:ext cx="590630" cy="607271"/>
          </a:xfrm>
          <a:prstGeom prst="rect">
            <a:avLst/>
          </a:prstGeom>
        </p:spPr>
      </p:pic>
      <p:pic>
        <p:nvPicPr>
          <p:cNvPr id="22" name="Изображение 1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96139" y="1481723"/>
            <a:ext cx="507129" cy="507129"/>
          </a:xfrm>
          <a:prstGeom prst="rect">
            <a:avLst/>
          </a:prstGeom>
        </p:spPr>
      </p:pic>
      <p:pic>
        <p:nvPicPr>
          <p:cNvPr id="20" name="Picture 2" descr="C:\Users\filippov\Desktop\Untitled-2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Рисунок 2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533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764704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Чат-</a:t>
            </a:r>
            <a:r>
              <a:rPr lang="ru-RU" sz="3200" dirty="0" err="1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трекер</a:t>
            </a:r>
            <a:endParaRPr lang="ru-RU" sz="32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5800" y="2130256"/>
            <a:ext cx="3886200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spcBef>
                <a:spcPts val="600"/>
              </a:spcBef>
              <a:spcAft>
                <a:spcPts val="60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Автопоиск по тексту сообщения в чате Открытых линий: номер телефона, 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e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-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mail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, имя/фамилия</a:t>
            </a:r>
          </a:p>
          <a:p>
            <a:pPr marL="171450" indent="-171450">
              <a:spcBef>
                <a:spcPts val="600"/>
              </a:spcBef>
              <a:spcAft>
                <a:spcPts val="60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Автоматическое сохранение данных в 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CRM</a:t>
            </a:r>
          </a:p>
          <a:p>
            <a:pPr marL="171450" indent="-171450">
              <a:spcBef>
                <a:spcPts val="600"/>
              </a:spcBef>
              <a:spcAft>
                <a:spcPts val="60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Если клиент не найден в базе, в 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CRM 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будет создан новый </a:t>
            </a:r>
            <a:r>
              <a:rPr lang="ru-RU" sz="1600" b="0" dirty="0" err="1" smtClean="0">
                <a:latin typeface="Calibri" charset="0"/>
                <a:ea typeface="Calibri" charset="0"/>
                <a:cs typeface="Calibri" charset="0"/>
              </a:rPr>
              <a:t>лид</a:t>
            </a:r>
            <a:endParaRPr lang="ru-RU" sz="1600" b="0" dirty="0" smtClean="0">
              <a:latin typeface="Calibri" charset="0"/>
              <a:ea typeface="Calibri" charset="0"/>
              <a:cs typeface="Calibri" charset="0"/>
            </a:endParaRPr>
          </a:p>
          <a:p>
            <a:pPr marL="171450" indent="-171450">
              <a:spcBef>
                <a:spcPts val="600"/>
              </a:spcBef>
              <a:spcAft>
                <a:spcPts val="60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Подсказки из 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CRM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 («</a:t>
            </a:r>
            <a:r>
              <a:rPr lang="ru-RU" sz="1600" b="0" dirty="0">
                <a:latin typeface="Calibri" charset="0"/>
                <a:ea typeface="Calibri" charset="0"/>
                <a:cs typeface="Calibri" charset="0"/>
              </a:rPr>
              <a:t>б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огатые ссылки»): если </a:t>
            </a:r>
            <a:r>
              <a:rPr lang="ru-RU" sz="1600" b="0" dirty="0">
                <a:latin typeface="Calibri" charset="0"/>
                <a:ea typeface="Calibri" charset="0"/>
                <a:cs typeface="Calibri" charset="0"/>
              </a:rPr>
              <a:t>клиента 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узнали, </a:t>
            </a:r>
            <a:r>
              <a:rPr lang="ru-RU" sz="1600" b="0" dirty="0">
                <a:latin typeface="Calibri" charset="0"/>
                <a:ea typeface="Calibri" charset="0"/>
                <a:cs typeface="Calibri" charset="0"/>
              </a:rPr>
              <a:t>в чате появляется 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сводка о </a:t>
            </a:r>
            <a:r>
              <a:rPr lang="ru-RU" sz="1600" b="0" dirty="0">
                <a:latin typeface="Calibri" charset="0"/>
                <a:ea typeface="Calibri" charset="0"/>
                <a:cs typeface="Calibri" charset="0"/>
              </a:rPr>
              <a:t>клиенте</a:t>
            </a:r>
            <a:endParaRPr lang="ru-RU" sz="1600" b="0" dirty="0" smtClean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1524000" y="1403484"/>
            <a:ext cx="6096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200"/>
              </a:spcBef>
              <a:buSzPct val="100000"/>
              <a:defRPr sz="1800"/>
            </a:pPr>
            <a:r>
              <a:rPr lang="ru-RU" sz="1800" b="0" dirty="0" smtClean="0">
                <a:latin typeface="Calibri" charset="0"/>
                <a:ea typeface="Calibri" charset="0"/>
                <a:cs typeface="Calibri" charset="0"/>
              </a:rPr>
              <a:t>Автоматическая проверка и поиск клиента по базе </a:t>
            </a:r>
            <a:r>
              <a:rPr lang="en-US" sz="1800" b="0" dirty="0" smtClean="0">
                <a:latin typeface="Calibri" charset="0"/>
                <a:ea typeface="Calibri" charset="0"/>
                <a:cs typeface="Calibri" charset="0"/>
              </a:rPr>
              <a:t>CRM</a:t>
            </a:r>
            <a:endParaRPr lang="ru-RU" b="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7" name="Изображение 6"/>
          <p:cNvPicPr>
            <a:picLocks noChangeAspect="1"/>
          </p:cNvPicPr>
          <p:nvPr/>
        </p:nvPicPr>
        <p:blipFill rotWithShape="1">
          <a:blip r:embed="rId2"/>
          <a:srcRect l="14248" t="13232" r="14980" b="14074"/>
          <a:stretch/>
        </p:blipFill>
        <p:spPr>
          <a:xfrm>
            <a:off x="4746567" y="2234205"/>
            <a:ext cx="4222865" cy="2808312"/>
          </a:xfrm>
          <a:prstGeom prst="rect">
            <a:avLst/>
          </a:prstGeom>
          <a:ln w="25400">
            <a:solidFill>
              <a:srgbClr val="33CCFF"/>
            </a:solidFill>
          </a:ln>
        </p:spPr>
      </p:pic>
      <p:pic>
        <p:nvPicPr>
          <p:cNvPr id="9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145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62809" y="2219604"/>
            <a:ext cx="4679576" cy="34522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9FD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Один онлайн-чат – одна открытая линия </a:t>
            </a:r>
            <a:endParaRPr lang="en-US" sz="1600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9FD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Легко поставить на любой</a:t>
            </a:r>
            <a:r>
              <a:rPr lang="en-US" sz="1600" b="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сайт (</a:t>
            </a:r>
            <a:r>
              <a:rPr lang="en-US" sz="1600" b="0" dirty="0">
                <a:latin typeface="Calibri" panose="020F0502020204030204" pitchFamily="34" charset="0"/>
                <a:cs typeface="Calibri" panose="020F0502020204030204" pitchFamily="34" charset="0"/>
              </a:rPr>
              <a:t>HTML-</a:t>
            </a: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код)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9FD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Настройка внешнего вида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9FD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Настройка параметров показа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9FD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Публичная страница для открытой линии (например, канал для отдела маркетинга, продаж)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9FD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Интеграция с Открытыми линиями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9FD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Интеграция с </a:t>
            </a:r>
            <a:r>
              <a:rPr lang="en-US" sz="1600" b="0" dirty="0">
                <a:latin typeface="Calibri" panose="020F0502020204030204" pitchFamily="34" charset="0"/>
                <a:cs typeface="Calibri" panose="020F0502020204030204" pitchFamily="34" charset="0"/>
              </a:rPr>
              <a:t>CRM </a:t>
            </a:r>
            <a:endParaRPr lang="ru-RU" sz="1600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9FD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Адаптивный дизайн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90241" y="803727"/>
            <a:ext cx="6396358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l"/>
            <a:r>
              <a:rPr lang="ru-RU" sz="3200" dirty="0"/>
              <a:t>Онлайн-чат на сайт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90241" y="1875230"/>
            <a:ext cx="67065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Онлайн-чат на сайт </a:t>
            </a:r>
            <a:r>
              <a:rPr lang="ru-RU" sz="16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- один </a:t>
            </a: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из каналов открытых линий </a:t>
            </a:r>
          </a:p>
        </p:txBody>
      </p:sp>
      <p:pic>
        <p:nvPicPr>
          <p:cNvPr id="10" name="Изображение 9"/>
          <p:cNvPicPr>
            <a:picLocks noChangeAspect="1"/>
          </p:cNvPicPr>
          <p:nvPr/>
        </p:nvPicPr>
        <p:blipFill rotWithShape="1">
          <a:blip r:embed="rId2"/>
          <a:srcRect l="74707" t="10508" r="3393" b="9946"/>
          <a:stretch/>
        </p:blipFill>
        <p:spPr>
          <a:xfrm>
            <a:off x="6297834" y="533415"/>
            <a:ext cx="2236566" cy="5339175"/>
          </a:xfrm>
          <a:prstGeom prst="rect">
            <a:avLst/>
          </a:prstGeom>
          <a:ln>
            <a:solidFill>
              <a:srgbClr val="00A9FD"/>
            </a:solidFill>
          </a:ln>
        </p:spPr>
      </p:pic>
      <p:pic>
        <p:nvPicPr>
          <p:cNvPr id="8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057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2528" y="1782712"/>
            <a:ext cx="311549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форма обратной связи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анкета клиента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заявка на кредит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регистрация на мероприятие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запись на прием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b="0" dirty="0" err="1">
                <a:latin typeface="Calibri" panose="020F0502020204030204" pitchFamily="34" charset="0"/>
                <a:cs typeface="Calibri" panose="020F0502020204030204" pitchFamily="34" charset="0"/>
              </a:rPr>
              <a:t>предзаказ</a:t>
            </a: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резюме и т.д.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11855" y="370100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n-US" sz="3200" dirty="0" smtClean="0"/>
              <a:t>CRM</a:t>
            </a:r>
            <a:r>
              <a:rPr lang="ru-RU" sz="3200" dirty="0" smtClean="0"/>
              <a:t>-формы</a:t>
            </a:r>
            <a:endParaRPr lang="ru-RU" sz="3200" dirty="0"/>
          </a:p>
        </p:txBody>
      </p:sp>
      <p:grpSp>
        <p:nvGrpSpPr>
          <p:cNvPr id="6" name="Группа 5"/>
          <p:cNvGrpSpPr/>
          <p:nvPr/>
        </p:nvGrpSpPr>
        <p:grpSpPr>
          <a:xfrm>
            <a:off x="3810000" y="1676415"/>
            <a:ext cx="4953000" cy="3024479"/>
            <a:chOff x="5305094" y="1351003"/>
            <a:chExt cx="6613638" cy="3930441"/>
          </a:xfrm>
        </p:grpSpPr>
        <p:pic>
          <p:nvPicPr>
            <p:cNvPr id="5" name="Изображение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426366" y="1497053"/>
              <a:ext cx="6288332" cy="3634286"/>
            </a:xfrm>
            <a:prstGeom prst="rect">
              <a:avLst/>
            </a:prstGeom>
            <a:ln w="6350" cap="rnd">
              <a:noFill/>
            </a:ln>
          </p:spPr>
        </p:pic>
        <p:sp>
          <p:nvSpPr>
            <p:cNvPr id="10" name="Прямоугольник 9"/>
            <p:cNvSpPr/>
            <p:nvPr/>
          </p:nvSpPr>
          <p:spPr>
            <a:xfrm>
              <a:off x="5305094" y="1351003"/>
              <a:ext cx="6613638" cy="3930441"/>
            </a:xfrm>
            <a:prstGeom prst="rect">
              <a:avLst/>
            </a:prstGeom>
            <a:noFill/>
            <a:ln w="12700">
              <a:solidFill>
                <a:srgbClr val="66CC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sz="900"/>
            </a:p>
          </p:txBody>
        </p:sp>
      </p:grpSp>
      <p:sp>
        <p:nvSpPr>
          <p:cNvPr id="2" name="Прямоугольник 1"/>
          <p:cNvSpPr/>
          <p:nvPr/>
        </p:nvSpPr>
        <p:spPr>
          <a:xfrm>
            <a:off x="1016844" y="5095617"/>
            <a:ext cx="70866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Цель </a:t>
            </a: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любой веб-формы</a:t>
            </a:r>
            <a:r>
              <a:rPr lang="en-US" sz="1600" b="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– получить контакт, </a:t>
            </a:r>
            <a:r>
              <a:rPr lang="ru-RU" sz="1600" b="0" dirty="0" err="1">
                <a:latin typeface="Calibri" panose="020F0502020204030204" pitchFamily="34" charset="0"/>
                <a:cs typeface="Calibri" panose="020F0502020204030204" pitchFamily="34" charset="0"/>
              </a:rPr>
              <a:t>лид</a:t>
            </a: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US" sz="1600" b="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ru-RU" sz="1600" b="0" dirty="0">
                <a:latin typeface="Calibri" panose="020F0502020204030204" pitchFamily="34" charset="0"/>
                <a:cs typeface="Calibri" panose="020F0502020204030204" pitchFamily="34" charset="0"/>
              </a:rPr>
              <a:t>дополнить информацию о клиенте и записать </a:t>
            </a:r>
            <a:r>
              <a:rPr lang="ru-RU" sz="16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данные в </a:t>
            </a:r>
            <a:r>
              <a:rPr lang="en-US" sz="1600" b="0" dirty="0">
                <a:latin typeface="Calibri" panose="020F0502020204030204" pitchFamily="34" charset="0"/>
                <a:cs typeface="Calibri" panose="020F0502020204030204" pitchFamily="34" charset="0"/>
              </a:rPr>
              <a:t>CRM</a:t>
            </a:r>
            <a:endParaRPr lang="ru-RU" sz="1600" b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721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13" y="941868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ru-RU" sz="3200" dirty="0"/>
              <a:t>Готовые </a:t>
            </a:r>
            <a:r>
              <a:rPr lang="en-US" sz="3200" dirty="0"/>
              <a:t>CRM-</a:t>
            </a:r>
            <a:r>
              <a:rPr lang="ru-RU" sz="3200" dirty="0"/>
              <a:t>формы</a:t>
            </a:r>
          </a:p>
        </p:txBody>
      </p:sp>
      <p:pic>
        <p:nvPicPr>
          <p:cNvPr id="2" name="Изображение 1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</a:extLst>
          </a:blip>
          <a:srcRect b="7306"/>
          <a:stretch/>
        </p:blipFill>
        <p:spPr>
          <a:xfrm>
            <a:off x="1179842" y="1877723"/>
            <a:ext cx="2964776" cy="4017004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5026613" y="3016071"/>
            <a:ext cx="3864769" cy="19902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B3F6"/>
              </a:buClr>
              <a:buFont typeface="Arial" charset="0"/>
              <a:buChar char="•"/>
            </a:pPr>
            <a:r>
              <a:rPr lang="ru-RU" sz="1800" b="0" dirty="0">
                <a:latin typeface="Calibri" panose="020F0502020204030204" pitchFamily="34" charset="0"/>
                <a:cs typeface="Calibri" panose="020F0502020204030204" pitchFamily="34" charset="0"/>
              </a:rPr>
              <a:t>Контактные данные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B3F6"/>
              </a:buClr>
              <a:buFont typeface="Arial" charset="0"/>
              <a:buChar char="•"/>
            </a:pPr>
            <a:r>
              <a:rPr lang="ru-RU" sz="1800" b="0" dirty="0">
                <a:latin typeface="Calibri" panose="020F0502020204030204" pitchFamily="34" charset="0"/>
                <a:cs typeface="Calibri" panose="020F0502020204030204" pitchFamily="34" charset="0"/>
              </a:rPr>
              <a:t>Оценка качества обслуживания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B3F6"/>
              </a:buClr>
              <a:buFont typeface="Arial" charset="0"/>
              <a:buChar char="•"/>
            </a:pPr>
            <a:r>
              <a:rPr lang="ru-RU" sz="1800" b="0" dirty="0">
                <a:latin typeface="Calibri" panose="020F0502020204030204" pitchFamily="34" charset="0"/>
                <a:cs typeface="Calibri" panose="020F0502020204030204" pitchFamily="34" charset="0"/>
              </a:rPr>
              <a:t>Обращение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B3F6"/>
              </a:buClr>
              <a:buFont typeface="Arial" charset="0"/>
              <a:buChar char="•"/>
            </a:pPr>
            <a:r>
              <a:rPr lang="ru-RU" sz="1800" b="0" dirty="0">
                <a:latin typeface="Calibri" panose="020F0502020204030204" pitchFamily="34" charset="0"/>
                <a:cs typeface="Calibri" panose="020F0502020204030204" pitchFamily="34" charset="0"/>
              </a:rPr>
              <a:t>Форма с условиями 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Clr>
                <a:srgbClr val="00B3F6"/>
              </a:buClr>
              <a:buFont typeface="Arial" charset="0"/>
              <a:buChar char="•"/>
            </a:pPr>
            <a:r>
              <a:rPr lang="ru-RU" sz="1800" b="0" dirty="0">
                <a:latin typeface="Calibri" panose="020F0502020204030204" pitchFamily="34" charset="0"/>
                <a:cs typeface="Calibri" panose="020F0502020204030204" pitchFamily="34" charset="0"/>
              </a:rPr>
              <a:t>Онлайн-продажи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862316" y="2261892"/>
            <a:ext cx="328969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На основании предустановленной формы легко можно создать свою.</a:t>
            </a:r>
          </a:p>
        </p:txBody>
      </p:sp>
      <p:pic>
        <p:nvPicPr>
          <p:cNvPr id="8" name="Изображение 7"/>
          <p:cNvPicPr>
            <a:picLocks noChangeAspect="1"/>
          </p:cNvPicPr>
          <p:nvPr/>
        </p:nvPicPr>
        <p:blipFill rotWithShape="1">
          <a:blip r:embed="rId4"/>
          <a:srcRect l="16083" t="27816" r="5404" b="59416"/>
          <a:stretch/>
        </p:blipFill>
        <p:spPr>
          <a:xfrm>
            <a:off x="892621" y="3579735"/>
            <a:ext cx="3682449" cy="875313"/>
          </a:xfrm>
          <a:prstGeom prst="rect">
            <a:avLst/>
          </a:prstGeom>
          <a:ln>
            <a:solidFill>
              <a:srgbClr val="00A9FD"/>
            </a:solidFill>
          </a:ln>
        </p:spPr>
      </p:pic>
      <p:pic>
        <p:nvPicPr>
          <p:cNvPr id="9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586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Группа 4"/>
          <p:cNvGrpSpPr/>
          <p:nvPr/>
        </p:nvGrpSpPr>
        <p:grpSpPr>
          <a:xfrm>
            <a:off x="4477953" y="3063533"/>
            <a:ext cx="4994153" cy="3186979"/>
            <a:chOff x="5533128" y="2608695"/>
            <a:chExt cx="6658871" cy="4249305"/>
          </a:xfrm>
        </p:grpSpPr>
        <p:pic>
          <p:nvPicPr>
            <p:cNvPr id="13" name="Изображение 12"/>
            <p:cNvPicPr>
              <a:picLocks noChangeAspect="1"/>
            </p:cNvPicPr>
            <p:nvPr/>
          </p:nvPicPr>
          <p:blipFill rotWithShape="1">
            <a:blip r:embed="rId2">
              <a:alphaModFix amt="85000"/>
            </a:blip>
            <a:srcRect l="9620"/>
            <a:stretch/>
          </p:blipFill>
          <p:spPr>
            <a:xfrm flipH="1">
              <a:off x="5533128" y="2608695"/>
              <a:ext cx="6658871" cy="4249305"/>
            </a:xfrm>
            <a:prstGeom prst="rect">
              <a:avLst/>
            </a:prstGeom>
          </p:spPr>
        </p:pic>
        <p:pic>
          <p:nvPicPr>
            <p:cNvPr id="4" name="Изображение 3"/>
            <p:cNvPicPr>
              <a:picLocks noChangeAspect="1"/>
            </p:cNvPicPr>
            <p:nvPr/>
          </p:nvPicPr>
          <p:blipFill rotWithShape="1">
            <a:blip r:embed="rId3"/>
            <a:srcRect l="21326" r="11776"/>
            <a:stretch/>
          </p:blipFill>
          <p:spPr>
            <a:xfrm>
              <a:off x="7871993" y="4295314"/>
              <a:ext cx="1933488" cy="1933488"/>
            </a:xfrm>
            <a:prstGeom prst="ellipse">
              <a:avLst/>
            </a:prstGeom>
          </p:spPr>
        </p:pic>
      </p:grpSp>
      <p:sp>
        <p:nvSpPr>
          <p:cNvPr id="6" name="TextBox 5"/>
          <p:cNvSpPr txBox="1"/>
          <p:nvPr/>
        </p:nvSpPr>
        <p:spPr>
          <a:xfrm>
            <a:off x="919549" y="1998322"/>
            <a:ext cx="3728657" cy="2585323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Полная интеграция с Битрикс24.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</a:t>
            </a:r>
            <a:endParaRPr lang="ru-RU" sz="14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Проверка правильного заполнения полей 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Нотификация на почту клиенту</a:t>
            </a:r>
            <a:endParaRPr lang="en-US" sz="14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Публичные страницы для 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</a:t>
            </a: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-форм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Разные варианты внешнего вида формы 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Размещение 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CRM-</a:t>
            </a: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формы на сайт (внутри страницы и </a:t>
            </a:r>
            <a:r>
              <a:rPr lang="ru-RU" sz="140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виджет</a:t>
            </a: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CRM-</a:t>
            </a: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формы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на мобильных устройствах   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4648201" y="2034830"/>
            <a:ext cx="4037240" cy="2328843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Сквозная аналитика результатов и подсчет конверсии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Интеграция  с 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Google Analytics </a:t>
            </a: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и </a:t>
            </a:r>
            <a:r>
              <a:rPr lang="ru-RU" sz="140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Яндекс.Метрикой</a:t>
            </a: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Интеграция с Открытыми линиями 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Подключение онлайн-чата к публичной странице с формой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CRM-</a:t>
            </a:r>
            <a:r>
              <a:rPr lang="ru-RU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формы с оплатой</a:t>
            </a:r>
            <a:endParaRPr lang="ru-RU" sz="14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3" y="1018172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3200" dirty="0"/>
              <a:t>Возможности </a:t>
            </a:r>
            <a:r>
              <a:rPr lang="en-US" sz="3200" dirty="0"/>
              <a:t>CRM-</a:t>
            </a:r>
            <a:r>
              <a:rPr lang="ru-RU" sz="3200" dirty="0"/>
              <a:t>форм</a:t>
            </a:r>
          </a:p>
        </p:txBody>
      </p:sp>
      <p:pic>
        <p:nvPicPr>
          <p:cNvPr id="9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177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Прямоугольник 17"/>
          <p:cNvSpPr/>
          <p:nvPr/>
        </p:nvSpPr>
        <p:spPr>
          <a:xfrm>
            <a:off x="74146" y="1268760"/>
            <a:ext cx="9041022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ru-RU" sz="3200" dirty="0" err="1" smtClean="0">
                <a:solidFill>
                  <a:srgbClr val="000000"/>
                </a:solidFill>
                <a:ea typeface="Calibri"/>
                <a:cs typeface="Calibri"/>
              </a:rPr>
              <a:t>Виджет</a:t>
            </a: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 на сайт</a:t>
            </a:r>
            <a:r>
              <a:rPr lang="en-US" sz="3200" dirty="0" smtClean="0">
                <a:solidFill>
                  <a:srgbClr val="000000"/>
                </a:solidFill>
                <a:ea typeface="Calibri"/>
                <a:cs typeface="Calibri"/>
              </a:rPr>
              <a:t>: 3 </a:t>
            </a: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в 1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752542" y="2377572"/>
            <a:ext cx="4427985" cy="2200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Комплексный </a:t>
            </a:r>
            <a:r>
              <a:rPr lang="ru-RU" sz="1600" dirty="0" err="1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виджет</a:t>
            </a:r>
            <a:r>
              <a:rPr lang="en-US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: 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онлайн-чат, обратный звонок, форма обратной связи</a:t>
            </a:r>
          </a:p>
          <a:p>
            <a:pPr marL="285750" indent="-28575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Настройка внешнего вида</a:t>
            </a:r>
          </a:p>
          <a:p>
            <a:pPr marL="285750" indent="-28575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Выбор положения на сайте</a:t>
            </a:r>
          </a:p>
          <a:p>
            <a:pPr marL="285750" indent="-28575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Адаптивное приветствие на каждой странице</a:t>
            </a:r>
          </a:p>
          <a:p>
            <a:pPr marL="285750" indent="-28575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Доступен на всех тарифах Битрикс24</a:t>
            </a:r>
          </a:p>
          <a:p>
            <a:pPr marL="285750" indent="-285750" fontAlgn="auto">
              <a:spcBef>
                <a:spcPts val="600"/>
              </a:spcBef>
              <a:spcAft>
                <a:spcPts val="0"/>
              </a:spcAft>
              <a:buClr>
                <a:srgbClr val="5DCCF6"/>
              </a:buClr>
              <a:buSzPct val="90000"/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Бесплатно 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20" t="5877" r="859"/>
          <a:stretch/>
        </p:blipFill>
        <p:spPr bwMode="auto">
          <a:xfrm>
            <a:off x="74146" y="2276875"/>
            <a:ext cx="4713878" cy="2609764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318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Прямоугольник 7"/>
          <p:cNvSpPr/>
          <p:nvPr/>
        </p:nvSpPr>
        <p:spPr>
          <a:xfrm>
            <a:off x="0" y="734701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Старт</a:t>
            </a:r>
            <a:r>
              <a:rPr lang="en-US" sz="3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CRM</a:t>
            </a:r>
            <a:endParaRPr lang="ru-RU" sz="32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0" y="1403484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buSzPct val="100000"/>
              <a:defRPr sz="1800"/>
            </a:pPr>
            <a:r>
              <a:rPr lang="ru-RU" dirty="0" smtClean="0">
                <a:latin typeface="Calibri" charset="0"/>
                <a:ea typeface="Calibri" charset="0"/>
                <a:cs typeface="Calibri" charset="0"/>
              </a:rPr>
              <a:t>упрощенное подключение и контроль всех каналов коммуникации </a:t>
            </a:r>
            <a:endParaRPr lang="ru-RU" b="0" dirty="0" smtClean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8531" y="2252444"/>
            <a:ext cx="359339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Clr>
                <a:srgbClr val="00B5FF"/>
              </a:buClr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Единая «точка» подключения всех каналов </a:t>
            </a:r>
            <a:r>
              <a:rPr lang="mr-IN" sz="1600" b="0" dirty="0" smtClean="0">
                <a:latin typeface="Calibri" charset="0"/>
                <a:ea typeface="Calibri" charset="0"/>
                <a:cs typeface="Calibri" charset="0"/>
              </a:rPr>
              <a:t>–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 Старт 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CRM</a:t>
            </a:r>
            <a:endParaRPr lang="en-US" sz="1600" b="0" dirty="0">
              <a:latin typeface="Calibri" charset="0"/>
              <a:ea typeface="Calibri" charset="0"/>
              <a:cs typeface="Calibri" charset="0"/>
            </a:endParaRPr>
          </a:p>
          <a:p>
            <a:pPr marL="171450" indent="-171450">
              <a:buClr>
                <a:srgbClr val="00B5FF"/>
              </a:buClr>
              <a:buFont typeface="Arial" charset="0"/>
              <a:buChar char="•"/>
            </a:pPr>
            <a:endParaRPr lang="en-US" sz="1600" b="0" dirty="0" smtClean="0">
              <a:latin typeface="Calibri" charset="0"/>
              <a:ea typeface="Calibri" charset="0"/>
              <a:cs typeface="Calibri" charset="0"/>
            </a:endParaRPr>
          </a:p>
          <a:p>
            <a:pPr marL="171450" indent="-171450">
              <a:buClr>
                <a:srgbClr val="00B5FF"/>
              </a:buClr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Контроль эффективности работы каждого канала</a:t>
            </a:r>
            <a:endParaRPr lang="en-US" sz="1600" b="0" dirty="0" smtClean="0">
              <a:latin typeface="Calibri" charset="0"/>
              <a:ea typeface="Calibri" charset="0"/>
              <a:cs typeface="Calibri" charset="0"/>
            </a:endParaRPr>
          </a:p>
          <a:p>
            <a:pPr marL="171450" indent="-171450">
              <a:buClr>
                <a:srgbClr val="00B5FF"/>
              </a:buClr>
              <a:buFont typeface="Arial" charset="0"/>
              <a:buChar char="•"/>
            </a:pPr>
            <a:endParaRPr lang="ru-RU" sz="1600" b="0" dirty="0" smtClean="0">
              <a:latin typeface="Calibri" charset="0"/>
              <a:ea typeface="Calibri" charset="0"/>
              <a:cs typeface="Calibri" charset="0"/>
            </a:endParaRPr>
          </a:p>
          <a:p>
            <a:pPr marL="171450" indent="-171450">
              <a:buClr>
                <a:srgbClr val="00B5FF"/>
              </a:buClr>
              <a:buFont typeface="Arial" charset="0"/>
              <a:buChar char="•"/>
            </a:pP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Три основных канала: Телефония, </a:t>
            </a:r>
            <a:r>
              <a:rPr lang="en-US" sz="1600" b="0" dirty="0" smtClean="0">
                <a:latin typeface="Calibri" charset="0"/>
                <a:ea typeface="Calibri" charset="0"/>
                <a:cs typeface="Calibri" charset="0"/>
              </a:rPr>
              <a:t>E-mail</a:t>
            </a:r>
            <a:r>
              <a:rPr lang="ru-RU" sz="1600" b="0" dirty="0" smtClean="0">
                <a:latin typeface="Calibri" charset="0"/>
                <a:ea typeface="Calibri" charset="0"/>
                <a:cs typeface="Calibri" charset="0"/>
              </a:rPr>
              <a:t>, Цифровые каналы (Открытые линии)</a:t>
            </a:r>
            <a:endParaRPr lang="ru-RU" sz="1600" b="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0" name="Изображение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496"/>
          <a:stretch/>
        </p:blipFill>
        <p:spPr>
          <a:xfrm>
            <a:off x="4139952" y="2060848"/>
            <a:ext cx="4832462" cy="2722133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593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4176048" y="2886561"/>
            <a:ext cx="4751615" cy="161582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ru-RU" sz="3300" dirty="0">
                <a:latin typeface="Calibri" panose="020F0502020204030204" pitchFamily="34" charset="0"/>
                <a:cs typeface="Calibri" panose="020F0502020204030204" pitchFamily="34" charset="0"/>
              </a:rPr>
              <a:t>Простое </a:t>
            </a:r>
            <a:endParaRPr lang="ru-RU" sz="33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ru-RU" sz="3300" dirty="0" smtClean="0">
                <a:latin typeface="Calibri" panose="020F0502020204030204" pitchFamily="34" charset="0"/>
                <a:cs typeface="Calibri" panose="020F0502020204030204" pitchFamily="34" charset="0"/>
              </a:rPr>
              <a:t>подключение </a:t>
            </a:r>
            <a:r>
              <a:rPr lang="ru-RU" sz="3300" dirty="0">
                <a:latin typeface="Calibri" panose="020F0502020204030204" pitchFamily="34" charset="0"/>
                <a:cs typeface="Calibri" panose="020F0502020204030204" pitchFamily="34" charset="0"/>
              </a:rPr>
              <a:t>платежных систем</a:t>
            </a:r>
          </a:p>
        </p:txBody>
      </p:sp>
      <p:grpSp>
        <p:nvGrpSpPr>
          <p:cNvPr id="8" name="Группа 7"/>
          <p:cNvGrpSpPr/>
          <p:nvPr/>
        </p:nvGrpSpPr>
        <p:grpSpPr>
          <a:xfrm>
            <a:off x="106415" y="1472105"/>
            <a:ext cx="5651348" cy="3606363"/>
            <a:chOff x="141886" y="819807"/>
            <a:chExt cx="7535131" cy="4808482"/>
          </a:xfrm>
        </p:grpSpPr>
        <p:grpSp>
          <p:nvGrpSpPr>
            <p:cNvPr id="6" name="Группа 5"/>
            <p:cNvGrpSpPr/>
            <p:nvPr/>
          </p:nvGrpSpPr>
          <p:grpSpPr>
            <a:xfrm>
              <a:off x="141886" y="819807"/>
              <a:ext cx="7535131" cy="4808482"/>
              <a:chOff x="0" y="252249"/>
              <a:chExt cx="9097746" cy="5805652"/>
            </a:xfrm>
          </p:grpSpPr>
          <p:pic>
            <p:nvPicPr>
              <p:cNvPr id="3" name="Изображение 2"/>
              <p:cNvPicPr>
                <a:picLocks noChangeAspect="1"/>
              </p:cNvPicPr>
              <p:nvPr/>
            </p:nvPicPr>
            <p:blipFill rotWithShape="1">
              <a:blip r:embed="rId2"/>
              <a:srcRect l="9620"/>
              <a:stretch/>
            </p:blipFill>
            <p:spPr>
              <a:xfrm>
                <a:off x="0" y="252249"/>
                <a:ext cx="9097746" cy="5805652"/>
              </a:xfrm>
              <a:prstGeom prst="rect">
                <a:avLst/>
              </a:prstGeom>
            </p:spPr>
          </p:pic>
          <p:pic>
            <p:nvPicPr>
              <p:cNvPr id="2" name="Рисунок 1"/>
              <p:cNvPicPr>
                <a:picLocks noChangeAspect="1"/>
              </p:cNvPicPr>
              <p:nvPr/>
            </p:nvPicPr>
            <p:blipFill rotWithShape="1"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colorTemperature colorTemp="88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4605" t="18897" r="35212" b="11431"/>
              <a:stretch/>
            </p:blipFill>
            <p:spPr>
              <a:xfrm>
                <a:off x="3238226" y="2553564"/>
                <a:ext cx="2669628" cy="2669628"/>
              </a:xfrm>
              <a:prstGeom prst="ellipse">
                <a:avLst/>
              </a:prstGeom>
            </p:spPr>
          </p:pic>
        </p:grpSp>
        <p:pic>
          <p:nvPicPr>
            <p:cNvPr id="7" name="Изображение 6"/>
            <p:cNvPicPr>
              <a:picLocks noChangeAspect="1"/>
            </p:cNvPicPr>
            <p:nvPr/>
          </p:nvPicPr>
          <p:blipFill rotWithShape="1">
            <a:blip r:embed="rId5"/>
            <a:srcRect l="5628" r="27880"/>
            <a:stretch/>
          </p:blipFill>
          <p:spPr>
            <a:xfrm>
              <a:off x="2823919" y="2725852"/>
              <a:ext cx="2215484" cy="2211097"/>
            </a:xfrm>
            <a:prstGeom prst="ellipse">
              <a:avLst/>
            </a:prstGeom>
          </p:spPr>
        </p:pic>
      </p:grpSp>
      <p:pic>
        <p:nvPicPr>
          <p:cNvPr id="10" name="Picture 2" descr="C:\Users\filippov\Desktop\Untitled-2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047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3" y="962152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ru-RU" sz="3200" dirty="0"/>
              <a:t>Платежные системы в счетах онлайн</a:t>
            </a:r>
          </a:p>
        </p:txBody>
      </p:sp>
      <p:pic>
        <p:nvPicPr>
          <p:cNvPr id="6" name="Изображение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965" y="2594655"/>
            <a:ext cx="2374871" cy="771956"/>
          </a:xfrm>
          <a:prstGeom prst="rect">
            <a:avLst/>
          </a:prstGeom>
        </p:spPr>
      </p:pic>
      <p:pic>
        <p:nvPicPr>
          <p:cNvPr id="7" name="Изображение 6"/>
          <p:cNvPicPr>
            <a:picLocks noChangeAspect="1"/>
          </p:cNvPicPr>
          <p:nvPr/>
        </p:nvPicPr>
        <p:blipFill>
          <a:blip r:embed="rId4">
            <a:alphaModFix/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27413" y="4388356"/>
            <a:ext cx="1770138" cy="495981"/>
          </a:xfrm>
          <a:prstGeom prst="rect">
            <a:avLst/>
          </a:prstGeom>
        </p:spPr>
      </p:pic>
      <p:pic>
        <p:nvPicPr>
          <p:cNvPr id="8" name="Изображение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74224" y="2694665"/>
            <a:ext cx="1932973" cy="57192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483633" y="2713663"/>
            <a:ext cx="3417617" cy="11041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sz="825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607219" indent="-205979">
              <a:spcBef>
                <a:spcPts val="450"/>
              </a:spcBef>
              <a:buClr>
                <a:srgbClr val="00A8EA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банковские карты</a:t>
            </a:r>
          </a:p>
          <a:p>
            <a:pPr marL="607219" indent="-205979">
              <a:spcBef>
                <a:spcPts val="450"/>
              </a:spcBef>
              <a:buClr>
                <a:srgbClr val="00A8EA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электронные деньги</a:t>
            </a:r>
          </a:p>
          <a:p>
            <a:pPr marL="607219" indent="-205979">
              <a:spcBef>
                <a:spcPts val="450"/>
              </a:spcBef>
              <a:buClr>
                <a:srgbClr val="00A8EA"/>
              </a:buClr>
              <a:buFont typeface="Arial" charset="0"/>
              <a:buChar char="•"/>
            </a:pPr>
            <a:r>
              <a:rPr lang="ru-RU" sz="1500" b="0" dirty="0">
                <a:latin typeface="Calibri" panose="020F0502020204030204" pitchFamily="34" charset="0"/>
                <a:cs typeface="Calibri" panose="020F0502020204030204" pitchFamily="34" charset="0"/>
              </a:rPr>
              <a:t>интернет-банкинг</a:t>
            </a:r>
          </a:p>
        </p:txBody>
      </p:sp>
      <p:sp>
        <p:nvSpPr>
          <p:cNvPr id="10" name="Прямоугольник 9"/>
          <p:cNvSpPr/>
          <p:nvPr/>
        </p:nvSpPr>
        <p:spPr>
          <a:xfrm>
            <a:off x="13" y="1689884"/>
            <a:ext cx="91439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</a:pPr>
            <a:r>
              <a:rPr lang="ru-RU" sz="1800" b="0" dirty="0">
                <a:latin typeface="Calibri" panose="020F0502020204030204" pitchFamily="34" charset="0"/>
                <a:cs typeface="Calibri" panose="020F0502020204030204" pitchFamily="34" charset="0"/>
              </a:rPr>
              <a:t>Быстрое подключение к </a:t>
            </a:r>
            <a:r>
              <a:rPr lang="en-US" sz="1800" b="0" dirty="0">
                <a:latin typeface="Calibri" panose="020F0502020204030204" pitchFamily="34" charset="0"/>
                <a:cs typeface="Calibri" panose="020F0502020204030204" pitchFamily="34" charset="0"/>
              </a:rPr>
              <a:t>CRM</a:t>
            </a:r>
          </a:p>
        </p:txBody>
      </p:sp>
      <p:pic>
        <p:nvPicPr>
          <p:cNvPr id="19" name="Изображение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301" y="3533979"/>
            <a:ext cx="1724162" cy="460812"/>
          </a:xfrm>
          <a:prstGeom prst="rect">
            <a:avLst/>
          </a:prstGeom>
        </p:spPr>
      </p:pic>
      <p:pic>
        <p:nvPicPr>
          <p:cNvPr id="20" name="Изображение 1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95953" y="3621145"/>
            <a:ext cx="2067938" cy="270211"/>
          </a:xfrm>
          <a:prstGeom prst="rect">
            <a:avLst/>
          </a:prstGeom>
        </p:spPr>
      </p:pic>
      <p:pic>
        <p:nvPicPr>
          <p:cNvPr id="22" name="Изображение 21"/>
          <p:cNvPicPr>
            <a:picLocks noChangeAspect="1"/>
          </p:cNvPicPr>
          <p:nvPr/>
        </p:nvPicPr>
        <p:blipFill>
          <a:blip r:embed="rId8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760817" y="4450232"/>
            <a:ext cx="2067938" cy="372229"/>
          </a:xfrm>
          <a:prstGeom prst="rect">
            <a:avLst/>
          </a:prstGeom>
        </p:spPr>
      </p:pic>
      <p:pic>
        <p:nvPicPr>
          <p:cNvPr id="12" name="Picture 2" descr="C:\Users\filippov\Desktop\Untitled-2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108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457200" y="1988855"/>
            <a:ext cx="3614408" cy="36240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Публичная страница для каждого счета в </a:t>
            </a:r>
            <a:r>
              <a:rPr lang="en-US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CRM</a:t>
            </a:r>
            <a:endParaRPr lang="ru-RU" sz="1600" dirty="0">
              <a:solidFill>
                <a:srgbClr val="000000"/>
              </a:solidFill>
              <a:latin typeface="Calibri" panose="020F0502020204030204" pitchFamily="34" charset="0"/>
              <a:ea typeface="Calibri" charset="0"/>
              <a:cs typeface="Calibri" panose="020F0502020204030204" pitchFamily="34" charset="0"/>
            </a:endParaRP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Онлайн-оплата счетов в </a:t>
            </a:r>
            <a:r>
              <a:rPr lang="en-US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CRM 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Быстрое подключение ПС к CRM </a:t>
            </a:r>
            <a:r>
              <a:rPr lang="ru-RU" sz="1600" dirty="0" err="1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Яндекс.Касса</a:t>
            </a: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, </a:t>
            </a:r>
            <a:r>
              <a:rPr lang="ru-RU" sz="1600" dirty="0" err="1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АльфаКлик</a:t>
            </a: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, </a:t>
            </a:r>
            <a:r>
              <a:rPr lang="en-US" sz="16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PayPal,</a:t>
            </a: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60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Authorize.net</a:t>
            </a:r>
            <a:endParaRPr lang="ru-RU" sz="16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07169" fontAlgn="base">
              <a:spcBef>
                <a:spcPct val="0"/>
              </a:spcBef>
              <a:spcAft>
                <a:spcPts val="450"/>
              </a:spcAft>
              <a:buClr>
                <a:srgbClr val="00A8EA"/>
              </a:buClr>
            </a:pP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скоро: </a:t>
            </a:r>
            <a:r>
              <a:rPr lang="ru-RU" sz="1600" dirty="0" err="1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СбербанкОнлайн</a:t>
            </a: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, </a:t>
            </a:r>
            <a:r>
              <a:rPr lang="ru-RU" sz="1600" dirty="0" err="1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Приватбанк</a:t>
            </a: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 </a:t>
            </a:r>
            <a:endParaRPr lang="ru-RU" sz="1600" i="1" dirty="0">
              <a:solidFill>
                <a:srgbClr val="F42C8B"/>
              </a:solidFill>
              <a:latin typeface="Calibri" panose="020F0502020204030204" pitchFamily="34" charset="0"/>
              <a:ea typeface="Calibri" charset="0"/>
              <a:cs typeface="Calibri" panose="020F0502020204030204" pitchFamily="34" charset="0"/>
            </a:endParaRP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Автоматическое получение статуса оплаты в </a:t>
            </a:r>
            <a:r>
              <a:rPr lang="en-US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CRM</a:t>
            </a: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 </a:t>
            </a:r>
            <a:endParaRPr lang="ru-RU" sz="1600" i="1" dirty="0">
              <a:solidFill>
                <a:srgbClr val="000000"/>
              </a:solidFill>
              <a:latin typeface="Calibri" panose="020F0502020204030204" pitchFamily="34" charset="0"/>
              <a:ea typeface="Calibri" charset="0"/>
              <a:cs typeface="Calibri" panose="020F0502020204030204" pitchFamily="34" charset="0"/>
            </a:endParaRP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Подключение онлайн-чата на страницу счета  (с </a:t>
            </a:r>
            <a:r>
              <a:rPr lang="ru-RU" sz="1600" dirty="0" err="1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автовыбором</a:t>
            </a:r>
            <a:r>
              <a:rPr lang="ru-RU" sz="1600" dirty="0">
                <a:solidFill>
                  <a:srgbClr val="000000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 ответственного)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" y="962152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3200" dirty="0"/>
              <a:t>Счета онлайн в Битрикс24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4191000" y="2224152"/>
            <a:ext cx="4592168" cy="2917709"/>
            <a:chOff x="5862281" y="1567546"/>
            <a:chExt cx="6122890" cy="3890279"/>
          </a:xfrm>
        </p:grpSpPr>
        <p:sp>
          <p:nvSpPr>
            <p:cNvPr id="8" name="Прямоугольник 7"/>
            <p:cNvSpPr/>
            <p:nvPr/>
          </p:nvSpPr>
          <p:spPr>
            <a:xfrm>
              <a:off x="5862281" y="1567546"/>
              <a:ext cx="6122890" cy="3890279"/>
            </a:xfrm>
            <a:prstGeom prst="rect">
              <a:avLst/>
            </a:prstGeom>
            <a:noFill/>
            <a:ln w="19050">
              <a:solidFill>
                <a:srgbClr val="66CC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ru-RU" sz="900" b="1">
                <a:solidFill>
                  <a:srgbClr val="FFFFFF"/>
                </a:solidFill>
              </a:endParaRPr>
            </a:p>
          </p:txBody>
        </p:sp>
        <p:pic>
          <p:nvPicPr>
            <p:cNvPr id="9" name="Изображение 8"/>
            <p:cNvPicPr>
              <a:picLocks noChangeAspect="1"/>
            </p:cNvPicPr>
            <p:nvPr/>
          </p:nvPicPr>
          <p:blipFill rotWithShape="1">
            <a:blip r:embed="rId2"/>
            <a:srcRect l="3112" t="2521" r="3599" b="9146"/>
            <a:stretch/>
          </p:blipFill>
          <p:spPr>
            <a:xfrm>
              <a:off x="5972198" y="1677472"/>
              <a:ext cx="5935071" cy="3666053"/>
            </a:xfrm>
            <a:prstGeom prst="rect">
              <a:avLst/>
            </a:prstGeom>
          </p:spPr>
        </p:pic>
      </p:grpSp>
      <p:pic>
        <p:nvPicPr>
          <p:cNvPr id="11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645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66717" y="3301301"/>
            <a:ext cx="5584372" cy="12721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fontAlgn="base">
              <a:spcBef>
                <a:spcPts val="450"/>
              </a:spcBef>
              <a:spcAft>
                <a:spcPct val="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Подключение к </a:t>
            </a:r>
            <a:r>
              <a:rPr lang="en-US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</a:t>
            </a: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почтового ящика для каждого сотрудника (</a:t>
            </a:r>
            <a:r>
              <a:rPr lang="en-US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IMAP)</a:t>
            </a:r>
            <a:endParaRPr lang="ru-RU" sz="12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14313" indent="-214313" fontAlgn="base">
              <a:spcBef>
                <a:spcPts val="450"/>
              </a:spcBef>
              <a:spcAft>
                <a:spcPct val="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Трекинг входящих и исходящих писем в </a:t>
            </a:r>
            <a:r>
              <a:rPr lang="en-US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</a:t>
            </a: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US" sz="12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14313" indent="-214313" fontAlgn="base">
              <a:spcBef>
                <a:spcPts val="450"/>
              </a:spcBef>
              <a:spcAft>
                <a:spcPct val="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Автоматическое создание </a:t>
            </a:r>
            <a:r>
              <a:rPr lang="ru-RU" sz="120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лидов</a:t>
            </a: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по новым входящим и исходящим письмам</a:t>
            </a:r>
          </a:p>
          <a:p>
            <a:pPr marL="214313" indent="-214313" fontAlgn="base">
              <a:spcBef>
                <a:spcPts val="450"/>
              </a:spcBef>
              <a:spcAft>
                <a:spcPct val="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Сохранение переписки с известными контактами в карточке клиента</a:t>
            </a:r>
          </a:p>
          <a:p>
            <a:pPr marL="214313" indent="-214313" fontAlgn="base">
              <a:spcBef>
                <a:spcPts val="450"/>
              </a:spcBef>
              <a:spcAft>
                <a:spcPct val="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Ящики </a:t>
            </a:r>
            <a:r>
              <a:rPr lang="en-US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@bitrix24 </a:t>
            </a: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и со своим доменом подключаются к </a:t>
            </a:r>
            <a:r>
              <a:rPr lang="en-US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 </a:t>
            </a:r>
            <a:r>
              <a:rPr lang="ru-RU" sz="1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автоматически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281" y="570428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/>
              <a:t>Email</a:t>
            </a:r>
            <a:r>
              <a:rPr lang="ru-RU" sz="3200" dirty="0"/>
              <a:t>-</a:t>
            </a:r>
            <a:r>
              <a:rPr lang="ru-RU" sz="3200" dirty="0" err="1"/>
              <a:t>трекер</a:t>
            </a:r>
            <a:r>
              <a:rPr lang="ru-RU" sz="3200" dirty="0"/>
              <a:t> в </a:t>
            </a:r>
            <a:r>
              <a:rPr lang="en-US" sz="3200" dirty="0"/>
              <a:t>CRM</a:t>
            </a:r>
            <a:endParaRPr lang="ru-RU" sz="3200" dirty="0"/>
          </a:p>
        </p:txBody>
      </p:sp>
      <p:sp>
        <p:nvSpPr>
          <p:cNvPr id="8" name="Прямоугольник 7"/>
          <p:cNvSpPr/>
          <p:nvPr/>
        </p:nvSpPr>
        <p:spPr>
          <a:xfrm>
            <a:off x="89676" y="1229768"/>
            <a:ext cx="91439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Вы работаете в своей почтовой программе – Битрик24.CRM все заполняет </a:t>
            </a:r>
            <a:r>
              <a:rPr lang="ru-RU" dirty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сама</a:t>
            </a:r>
            <a:endParaRPr lang="ru-RU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914400" y="4867622"/>
            <a:ext cx="76890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В 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 </a:t>
            </a:r>
            <a:r>
              <a:rPr lang="ru-RU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вся переписка с клиентами по электронной почте сохраняется в истории. Даже если сотрудник уволится, информация останется в 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CRM</a:t>
            </a:r>
            <a:r>
              <a:rPr lang="ru-RU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</p:txBody>
      </p:sp>
      <p:pic>
        <p:nvPicPr>
          <p:cNvPr id="11" name="Изображение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3994" y="2443552"/>
            <a:ext cx="1976034" cy="544181"/>
          </a:xfrm>
          <a:prstGeom prst="rect">
            <a:avLst/>
          </a:prstGeom>
        </p:spPr>
      </p:pic>
      <p:pic>
        <p:nvPicPr>
          <p:cNvPr id="12" name="Изображение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4560" y="2316543"/>
            <a:ext cx="768444" cy="768444"/>
          </a:xfrm>
          <a:prstGeom prst="rect">
            <a:avLst/>
          </a:prstGeom>
        </p:spPr>
      </p:pic>
      <p:pic>
        <p:nvPicPr>
          <p:cNvPr id="14" name="Изображение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76" y="2427061"/>
            <a:ext cx="570374" cy="570375"/>
          </a:xfrm>
          <a:prstGeom prst="rect">
            <a:avLst/>
          </a:prstGeom>
        </p:spPr>
      </p:pic>
      <p:pic>
        <p:nvPicPr>
          <p:cNvPr id="15" name="Изображение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94912" y="2596456"/>
            <a:ext cx="1284193" cy="328573"/>
          </a:xfrm>
          <a:prstGeom prst="rect">
            <a:avLst/>
          </a:prstGeom>
        </p:spPr>
      </p:pic>
      <p:pic>
        <p:nvPicPr>
          <p:cNvPr id="16" name="Изображение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7052" y="2466925"/>
            <a:ext cx="768444" cy="587635"/>
          </a:xfrm>
          <a:prstGeom prst="rect">
            <a:avLst/>
          </a:prstGeom>
        </p:spPr>
      </p:pic>
      <p:pic>
        <p:nvPicPr>
          <p:cNvPr id="17" name="Picture 2" descr="C:\Users\filippov\Desktop\Untitled-2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596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рямоугольник 15"/>
          <p:cNvSpPr/>
          <p:nvPr/>
        </p:nvSpPr>
        <p:spPr>
          <a:xfrm>
            <a:off x="13" y="1608680"/>
            <a:ext cx="9143999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5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1С-трекер работает незаметно для вас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5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связывает офлайн-продажи с онлайн-</a:t>
            </a:r>
            <a:r>
              <a:rPr lang="en-US" sz="15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CRM </a:t>
            </a:r>
            <a:r>
              <a:rPr lang="ru-RU" sz="15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в режиме реального </a:t>
            </a:r>
            <a:r>
              <a:rPr lang="ru-RU" sz="1500" dirty="0" smtClean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времени </a:t>
            </a:r>
            <a:endParaRPr lang="ru-RU" sz="1500" dirty="0">
              <a:solidFill>
                <a:srgbClr val="353535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4098040" y="2743215"/>
            <a:ext cx="4558187" cy="24519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4313" lvl="1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Быстрое и простое подключение 1С к Битрикс24</a:t>
            </a:r>
            <a:r>
              <a:rPr lang="en-US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.CRM</a:t>
            </a:r>
            <a:endParaRPr lang="ru-RU" sz="1200" dirty="0">
              <a:solidFill>
                <a:srgbClr val="353535"/>
              </a:solidFill>
              <a:latin typeface="Calibri" charset="0"/>
              <a:ea typeface="Calibri" charset="0"/>
              <a:cs typeface="Calibri" charset="0"/>
            </a:endParaRPr>
          </a:p>
          <a:p>
            <a:pPr marL="214313" lvl="1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Выгрузка всей истории продаж и клиентов из 1С:Управление торговлей, 1С:</a:t>
            </a:r>
            <a:r>
              <a:rPr lang="en-US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ERP</a:t>
            </a:r>
            <a:r>
              <a:rPr lang="ru-RU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 и всех торговых систем на платформе 1С:Предприятие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Выгрузка любых документов и клиентов из 1С:Бухгалтерии и всех учетных систем на платформе 1С:Предприятие (название, номер, сумму, ответственного, ссылку на документ в 1С)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Идентификация клиента и поиск дубликатов по ФИО, телефону, </a:t>
            </a:r>
            <a:r>
              <a:rPr lang="en-US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email</a:t>
            </a:r>
            <a:r>
              <a:rPr lang="ru-RU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, идентификатору контрагента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Подключение любого количества 1С к одному Битрикс24 </a:t>
            </a:r>
            <a:r>
              <a:rPr lang="en-US" sz="12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 </a:t>
            </a:r>
            <a:endParaRPr lang="ru-RU" sz="1200" dirty="0">
              <a:solidFill>
                <a:srgbClr val="353535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3" y="861521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3200" dirty="0"/>
              <a:t>1С-трекер в Битрикс24.</a:t>
            </a:r>
            <a:r>
              <a:rPr lang="en-US" sz="3200" dirty="0"/>
              <a:t>CRM</a:t>
            </a:r>
            <a:endParaRPr lang="ru-RU" sz="3200" dirty="0"/>
          </a:p>
        </p:txBody>
      </p:sp>
      <p:pic>
        <p:nvPicPr>
          <p:cNvPr id="6" name="Изображение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230" y="2411065"/>
            <a:ext cx="3341175" cy="3509675"/>
          </a:xfrm>
          <a:prstGeom prst="rect">
            <a:avLst/>
          </a:prstGeom>
        </p:spPr>
      </p:pic>
      <p:grpSp>
        <p:nvGrpSpPr>
          <p:cNvPr id="14" name="Группа 13"/>
          <p:cNvGrpSpPr/>
          <p:nvPr/>
        </p:nvGrpSpPr>
        <p:grpSpPr>
          <a:xfrm>
            <a:off x="376804" y="4302453"/>
            <a:ext cx="1520576" cy="1517303"/>
            <a:chOff x="1326713" y="2105353"/>
            <a:chExt cx="4396278" cy="4386816"/>
          </a:xfrm>
        </p:grpSpPr>
        <p:pic>
          <p:nvPicPr>
            <p:cNvPr id="10" name="Picture 4" descr="http://www.cintez.ru/upload/1c-buhgalterija-gosudarstvennogo-uchrezhdenija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6713" y="2105353"/>
              <a:ext cx="3173631" cy="39606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6" descr="http://www.c-lan.ru/upload/medialibrary/748/7486312812374749e40fc5a3fe1938ab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25491" y="3194668"/>
              <a:ext cx="3297500" cy="32975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2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984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4192903" y="2055011"/>
            <a:ext cx="4784393" cy="26109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21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Обогащение CRM:</a:t>
            </a:r>
            <a:r>
              <a:rPr lang="en-US" sz="21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ru-RU" sz="21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это дополнительный источник данных о клиенте  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21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Данные поступают в CRM в режиме реального времени и автоматически</a:t>
            </a:r>
          </a:p>
          <a:p>
            <a:pPr marL="214313" indent="-214313" fontAlgn="base">
              <a:spcBef>
                <a:spcPts val="450"/>
              </a:spcBef>
              <a:spcAft>
                <a:spcPts val="450"/>
              </a:spcAft>
              <a:buClr>
                <a:srgbClr val="00A8EA"/>
              </a:buClr>
              <a:buFont typeface="Arial" charset="0"/>
              <a:buChar char="•"/>
            </a:pPr>
            <a:r>
              <a:rPr lang="ru-RU" sz="2100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У вас – полная информация о суммах покупок клиента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" y="962152"/>
            <a:ext cx="9143999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>
            <a:defPPr>
              <a:defRPr lang="ru-RU"/>
            </a:defPPr>
            <a:lvl1pPr algn="ctr" defTabSz="913425">
              <a:lnSpc>
                <a:spcPct val="150000"/>
              </a:lnSpc>
              <a:buClr>
                <a:prstClr val="white"/>
              </a:buClr>
              <a:defRPr sz="4267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3200" dirty="0"/>
              <a:t>1С-трекер в Битрикс24.</a:t>
            </a:r>
            <a:r>
              <a:rPr lang="en-US" sz="3200" dirty="0"/>
              <a:t>CRM</a:t>
            </a:r>
            <a:endParaRPr lang="ru-RU" sz="3200" dirty="0"/>
          </a:p>
        </p:txBody>
      </p:sp>
      <p:sp>
        <p:nvSpPr>
          <p:cNvPr id="8" name="Прямоугольник 7"/>
          <p:cNvSpPr/>
          <p:nvPr/>
        </p:nvSpPr>
        <p:spPr>
          <a:xfrm>
            <a:off x="176689" y="5193719"/>
            <a:ext cx="9144000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100" b="1" dirty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Все это – без дополнительных затрат денег, времени и </a:t>
            </a:r>
            <a:r>
              <a:rPr lang="ru-RU" sz="2100" b="1" dirty="0" smtClean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rPr>
              <a:t>сил </a:t>
            </a:r>
            <a:endParaRPr lang="ru-RU" sz="2100" b="1" dirty="0">
              <a:solidFill>
                <a:srgbClr val="000000"/>
              </a:solidFill>
            </a:endParaRPr>
          </a:p>
        </p:txBody>
      </p:sp>
      <p:grpSp>
        <p:nvGrpSpPr>
          <p:cNvPr id="5" name="Группа 4"/>
          <p:cNvGrpSpPr/>
          <p:nvPr/>
        </p:nvGrpSpPr>
        <p:grpSpPr>
          <a:xfrm>
            <a:off x="228600" y="1793116"/>
            <a:ext cx="5439182" cy="3470969"/>
            <a:chOff x="182879" y="1247930"/>
            <a:chExt cx="7537467" cy="4809972"/>
          </a:xfrm>
        </p:grpSpPr>
        <p:grpSp>
          <p:nvGrpSpPr>
            <p:cNvPr id="10" name="Группа 9"/>
            <p:cNvGrpSpPr/>
            <p:nvPr/>
          </p:nvGrpSpPr>
          <p:grpSpPr>
            <a:xfrm>
              <a:off x="182879" y="1247930"/>
              <a:ext cx="7537467" cy="4809972"/>
              <a:chOff x="0" y="252249"/>
              <a:chExt cx="9097746" cy="5805652"/>
            </a:xfrm>
          </p:grpSpPr>
          <p:pic>
            <p:nvPicPr>
              <p:cNvPr id="12" name="Изображение 11"/>
              <p:cNvPicPr>
                <a:picLocks noChangeAspect="1"/>
              </p:cNvPicPr>
              <p:nvPr/>
            </p:nvPicPr>
            <p:blipFill rotWithShape="1">
              <a:blip r:embed="rId2"/>
              <a:srcRect l="9620"/>
              <a:stretch/>
            </p:blipFill>
            <p:spPr>
              <a:xfrm>
                <a:off x="0" y="252249"/>
                <a:ext cx="9097746" cy="5805652"/>
              </a:xfrm>
              <a:prstGeom prst="rect">
                <a:avLst/>
              </a:prstGeom>
            </p:spPr>
          </p:pic>
          <p:pic>
            <p:nvPicPr>
              <p:cNvPr id="13" name="Рисунок 1"/>
              <p:cNvPicPr>
                <a:picLocks noChangeAspect="1"/>
              </p:cNvPicPr>
              <p:nvPr/>
            </p:nvPicPr>
            <p:blipFill rotWithShape="1"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colorTemperature colorTemp="88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4605" t="18897" r="35212" b="11431"/>
              <a:stretch/>
            </p:blipFill>
            <p:spPr>
              <a:xfrm>
                <a:off x="3238226" y="2553564"/>
                <a:ext cx="2669628" cy="2669628"/>
              </a:xfrm>
              <a:prstGeom prst="ellipse">
                <a:avLst/>
              </a:prstGeom>
            </p:spPr>
          </p:pic>
        </p:grpSp>
        <p:pic>
          <p:nvPicPr>
            <p:cNvPr id="4" name="Изображение 3"/>
            <p:cNvPicPr>
              <a:picLocks noChangeAspect="1"/>
            </p:cNvPicPr>
            <p:nvPr/>
          </p:nvPicPr>
          <p:blipFill rotWithShape="1">
            <a:blip r:embed="rId5"/>
            <a:srcRect l="33398"/>
            <a:stretch/>
          </p:blipFill>
          <p:spPr>
            <a:xfrm>
              <a:off x="1275456" y="1438334"/>
              <a:ext cx="3059383" cy="3059389"/>
            </a:xfrm>
            <a:prstGeom prst="ellipse">
              <a:avLst/>
            </a:prstGeom>
          </p:spPr>
        </p:pic>
        <p:pic>
          <p:nvPicPr>
            <p:cNvPr id="2" name="Изображение 1"/>
            <p:cNvPicPr>
              <a:picLocks noChangeAspect="1"/>
            </p:cNvPicPr>
            <p:nvPr/>
          </p:nvPicPr>
          <p:blipFill rotWithShape="1">
            <a:blip r:embed="rId6"/>
            <a:srcRect l="33411"/>
            <a:stretch/>
          </p:blipFill>
          <p:spPr>
            <a:xfrm>
              <a:off x="2795673" y="3089805"/>
              <a:ext cx="2348526" cy="2350697"/>
            </a:xfrm>
            <a:prstGeom prst="ellipse">
              <a:avLst/>
            </a:prstGeom>
            <a:ln w="47625">
              <a:solidFill>
                <a:srgbClr val="66CCFF"/>
              </a:solidFill>
            </a:ln>
          </p:spPr>
        </p:pic>
      </p:grpSp>
      <p:pic>
        <p:nvPicPr>
          <p:cNvPr id="14" name="Picture 2" descr="C:\Users\filippov\Desktop\Untitled-2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971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Изображение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" t="5430" r="-64" b="10300"/>
          <a:stretch/>
        </p:blipFill>
        <p:spPr>
          <a:xfrm>
            <a:off x="0" y="-1"/>
            <a:ext cx="9144000" cy="6858000"/>
          </a:xfrm>
          <a:prstGeom prst="rect">
            <a:avLst/>
          </a:prstGeom>
        </p:spPr>
      </p:pic>
      <p:sp>
        <p:nvSpPr>
          <p:cNvPr id="12" name="Прямоугольник 11"/>
          <p:cNvSpPr/>
          <p:nvPr/>
        </p:nvSpPr>
        <p:spPr>
          <a:xfrm>
            <a:off x="0" y="17"/>
            <a:ext cx="9144000" cy="6857999"/>
          </a:xfrm>
          <a:prstGeom prst="rect">
            <a:avLst/>
          </a:prstGeom>
          <a:solidFill>
            <a:srgbClr val="141414">
              <a:alpha val="4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1333513" y="2546730"/>
            <a:ext cx="6476999" cy="1323439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800" b="0" dirty="0" smtClean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rPr>
              <a:t>Роботы в </a:t>
            </a:r>
            <a:r>
              <a:rPr lang="en-US" sz="4800" b="0" dirty="0" smtClean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rPr>
              <a:t>CRM</a:t>
            </a:r>
          </a:p>
          <a:p>
            <a:pPr algn="ctr"/>
            <a:r>
              <a:rPr lang="ru-RU" sz="3200" b="0" dirty="0" smtClean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rPr>
              <a:t>автоматизация продаж</a:t>
            </a:r>
            <a:endParaRPr lang="ru-RU" sz="3200" b="0" dirty="0">
              <a:solidFill>
                <a:schemeClr val="bg1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7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/>
          <p:nvPr/>
        </p:nvPicPr>
        <p:blipFill>
          <a:blip r:embed="rId4"/>
          <a:stretch/>
        </p:blipFill>
        <p:spPr>
          <a:xfrm>
            <a:off x="827584" y="5967439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6683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0" y="476672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Роботы </a:t>
            </a:r>
            <a:r>
              <a:rPr lang="en-US" sz="3200" dirty="0" smtClean="0">
                <a:solidFill>
                  <a:srgbClr val="000000"/>
                </a:solidFill>
                <a:ea typeface="Calibri"/>
                <a:cs typeface="Calibri"/>
              </a:rPr>
              <a:t>CRM </a:t>
            </a: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для сотрудника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395544" y="1412788"/>
            <a:ext cx="4386147" cy="37394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b="1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Запланировать дело (инструкция</a:t>
            </a:r>
            <a:r>
              <a:rPr lang="en-US" sz="1600" b="1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 </a:t>
            </a:r>
            <a:r>
              <a:rPr lang="ru-RU" sz="1600" b="1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сотруднику)</a:t>
            </a:r>
            <a:r>
              <a:rPr lang="en-US" sz="1600" b="1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:</a:t>
            </a:r>
            <a:endParaRPr lang="ru-RU" sz="1600" b="1" dirty="0" smtClean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Запланировать звонок</a:t>
            </a:r>
            <a:endParaRPr lang="ru-RU" sz="1600" dirty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Запланировать встречу</a:t>
            </a:r>
            <a:endParaRPr lang="ru-RU" sz="1600" dirty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Поставить задачу</a:t>
            </a:r>
            <a:endParaRPr lang="ru-RU" sz="1600" dirty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Уведомления</a:t>
            </a: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Создать сделку (повторные продажи)</a:t>
            </a: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Создать </a:t>
            </a:r>
            <a:r>
              <a:rPr lang="ru-RU" sz="1600" dirty="0" err="1" smtClean="0">
                <a:solidFill>
                  <a:prstClr val="black"/>
                </a:solidFill>
                <a:ea typeface="Calibri" charset="0"/>
                <a:cs typeface="Calibri" charset="0"/>
              </a:rPr>
              <a:t>лид</a:t>
            </a:r>
            <a:endParaRPr lang="ru-RU" sz="1600" dirty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Изменить поле</a:t>
            </a: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Сменить </a:t>
            </a:r>
            <a:r>
              <a:rPr lang="ru-RU" sz="1600" dirty="0">
                <a:solidFill>
                  <a:prstClr val="black"/>
                </a:solidFill>
                <a:ea typeface="Calibri" charset="0"/>
                <a:cs typeface="Calibri" charset="0"/>
              </a:rPr>
              <a:t>ответственного</a:t>
            </a:r>
          </a:p>
          <a:p>
            <a:pPr marL="171450" indent="-171450" fontAlgn="base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Проконтролировать (если не сделано вовремя, уведомить директора</a:t>
            </a:r>
            <a:r>
              <a:rPr lang="ru-RU" sz="1600" dirty="0">
                <a:solidFill>
                  <a:prstClr val="black"/>
                </a:solidFill>
                <a:ea typeface="Calibri" charset="0"/>
                <a:cs typeface="Calibri" charset="0"/>
              </a:rPr>
              <a:t>)</a:t>
            </a:r>
          </a:p>
        </p:txBody>
      </p:sp>
      <p:pic>
        <p:nvPicPr>
          <p:cNvPr id="2" name="Изображение 1"/>
          <p:cNvPicPr>
            <a:picLocks noChangeAspect="1"/>
          </p:cNvPicPr>
          <p:nvPr/>
        </p:nvPicPr>
        <p:blipFill rotWithShape="1">
          <a:blip r:embed="rId2"/>
          <a:srcRect l="26287" t="20815" r="26424" b="53511"/>
          <a:stretch/>
        </p:blipFill>
        <p:spPr>
          <a:xfrm>
            <a:off x="5334000" y="1615972"/>
            <a:ext cx="3661448" cy="2821153"/>
          </a:xfrm>
          <a:prstGeom prst="rect">
            <a:avLst/>
          </a:prstGeom>
          <a:ln w="25400" cmpd="sng">
            <a:solidFill>
              <a:srgbClr val="00B5FF"/>
            </a:solidFill>
          </a:ln>
        </p:spPr>
      </p:pic>
      <p:cxnSp>
        <p:nvCxnSpPr>
          <p:cNvPr id="10" name="Прямая соединительная линия 9"/>
          <p:cNvCxnSpPr/>
          <p:nvPr/>
        </p:nvCxnSpPr>
        <p:spPr>
          <a:xfrm>
            <a:off x="683568" y="1988840"/>
            <a:ext cx="4624702" cy="0"/>
          </a:xfrm>
          <a:prstGeom prst="line">
            <a:avLst/>
          </a:prstGeom>
          <a:ln w="12700" cap="rnd">
            <a:solidFill>
              <a:srgbClr val="00B5F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343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-4507" y="1157892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Роботы </a:t>
            </a:r>
            <a:r>
              <a:rPr lang="en-US" sz="3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CRM </a:t>
            </a:r>
            <a:r>
              <a:rPr lang="ru-RU" sz="32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для связи с клиентом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9600" y="2492616"/>
            <a:ext cx="4183504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171450" indent="-171450">
              <a:spcBef>
                <a:spcPts val="600"/>
              </a:spcBef>
              <a:spcAft>
                <a:spcPts val="0"/>
              </a:spcAft>
              <a:buClr>
                <a:srgbClr val="30C5F8"/>
              </a:buClr>
              <a:buFont typeface="Arial" charset="0"/>
              <a:buChar char="•"/>
              <a:defRPr b="0">
                <a:latin typeface="Calibri" charset="0"/>
                <a:ea typeface="Calibri" charset="0"/>
                <a:cs typeface="Calibri" charset="0"/>
              </a:defRPr>
            </a:lvl1pPr>
          </a:lstStyle>
          <a:p>
            <a:r>
              <a:rPr lang="ru-RU" sz="1600" b="1" dirty="0"/>
              <a:t>Отправить </a:t>
            </a:r>
            <a:r>
              <a:rPr lang="ru-RU" sz="1600" b="1" dirty="0" smtClean="0"/>
              <a:t>письмо</a:t>
            </a:r>
            <a:r>
              <a:rPr lang="en-US" sz="1600" b="1" dirty="0" smtClean="0"/>
              <a:t/>
            </a:r>
            <a:br>
              <a:rPr lang="en-US" sz="1600" b="1" dirty="0" smtClean="0"/>
            </a:br>
            <a:r>
              <a:rPr lang="en-US" sz="1600" b="1" dirty="0" smtClean="0"/>
              <a:t/>
            </a:r>
            <a:br>
              <a:rPr lang="en-US" sz="1600" b="1" dirty="0" smtClean="0"/>
            </a:br>
            <a:r>
              <a:rPr lang="en-US" sz="1600" b="1" dirty="0" smtClean="0"/>
              <a:t>c</a:t>
            </a:r>
            <a:r>
              <a:rPr lang="ru-RU" sz="1600" b="1" dirty="0" err="1" smtClean="0"/>
              <a:t>коро</a:t>
            </a:r>
            <a:r>
              <a:rPr lang="en-US" sz="1600" b="1" dirty="0" smtClean="0"/>
              <a:t>: </a:t>
            </a:r>
            <a:r>
              <a:rPr lang="ru-RU" sz="1600" dirty="0" smtClean="0"/>
              <a:t>Написать </a:t>
            </a:r>
            <a:r>
              <a:rPr lang="ru-RU" sz="1600" dirty="0"/>
              <a:t>в чат </a:t>
            </a:r>
            <a:r>
              <a:rPr lang="en-US" sz="1600" dirty="0"/>
              <a:t>(Facebook</a:t>
            </a:r>
            <a:r>
              <a:rPr lang="ru-RU" sz="1600" dirty="0"/>
              <a:t>, </a:t>
            </a:r>
            <a:r>
              <a:rPr lang="ru-RU" sz="1600" dirty="0" err="1"/>
              <a:t>Вконтакте</a:t>
            </a:r>
            <a:r>
              <a:rPr lang="ru-RU" sz="1600" dirty="0"/>
              <a:t>, </a:t>
            </a:r>
            <a:r>
              <a:rPr lang="en-US" sz="1600" dirty="0"/>
              <a:t>Viber</a:t>
            </a:r>
            <a:r>
              <a:rPr lang="ru-RU" sz="1600" dirty="0"/>
              <a:t>, </a:t>
            </a:r>
            <a:r>
              <a:rPr lang="en-US" sz="1600" dirty="0"/>
              <a:t>Telegram, </a:t>
            </a:r>
            <a:r>
              <a:rPr lang="ru-RU" sz="1600" dirty="0" err="1"/>
              <a:t>Нетворк</a:t>
            </a:r>
            <a:r>
              <a:rPr lang="ru-RU" sz="1600" dirty="0"/>
              <a:t> и другие каналы в Открытых линиях</a:t>
            </a:r>
            <a:r>
              <a:rPr lang="ru-RU" sz="1600" dirty="0" smtClean="0"/>
              <a:t>)</a:t>
            </a:r>
            <a:endParaRPr lang="en-US" sz="1600" dirty="0"/>
          </a:p>
        </p:txBody>
      </p:sp>
      <p:pic>
        <p:nvPicPr>
          <p:cNvPr id="7" name="Изображение 6"/>
          <p:cNvPicPr>
            <a:picLocks noChangeAspect="1"/>
          </p:cNvPicPr>
          <p:nvPr/>
        </p:nvPicPr>
        <p:blipFill rotWithShape="1">
          <a:blip r:embed="rId2"/>
          <a:srcRect l="26060" t="21913" r="26125" b="57702"/>
          <a:stretch/>
        </p:blipFill>
        <p:spPr>
          <a:xfrm>
            <a:off x="5220090" y="2256829"/>
            <a:ext cx="3674547" cy="2324299"/>
          </a:xfrm>
          <a:prstGeom prst="rect">
            <a:avLst/>
          </a:prstGeom>
          <a:ln w="25400" cmpd="sng">
            <a:solidFill>
              <a:srgbClr val="00B5FF"/>
            </a:solidFill>
          </a:ln>
        </p:spPr>
      </p:pic>
      <p:cxnSp>
        <p:nvCxnSpPr>
          <p:cNvPr id="10" name="Прямая соединительная линия 9"/>
          <p:cNvCxnSpPr/>
          <p:nvPr/>
        </p:nvCxnSpPr>
        <p:spPr>
          <a:xfrm>
            <a:off x="853044" y="2780928"/>
            <a:ext cx="4367028" cy="0"/>
          </a:xfrm>
          <a:prstGeom prst="line">
            <a:avLst/>
          </a:prstGeom>
          <a:ln w="12700" cap="rnd">
            <a:solidFill>
              <a:srgbClr val="00B5F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185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Изображение 2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87" t="26961" r="25983" b="45620"/>
          <a:stretch/>
        </p:blipFill>
        <p:spPr>
          <a:xfrm>
            <a:off x="5099385" y="1916833"/>
            <a:ext cx="3793095" cy="2880319"/>
          </a:xfrm>
          <a:prstGeom prst="rect">
            <a:avLst/>
          </a:prstGeom>
          <a:ln w="25400" cmpd="sng">
            <a:solidFill>
              <a:srgbClr val="00B5FF"/>
            </a:solidFill>
          </a:ln>
        </p:spPr>
      </p:pic>
      <p:sp>
        <p:nvSpPr>
          <p:cNvPr id="3" name="Прямоугольник 2"/>
          <p:cNvSpPr/>
          <p:nvPr/>
        </p:nvSpPr>
        <p:spPr>
          <a:xfrm>
            <a:off x="0" y="298092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Роботы </a:t>
            </a:r>
            <a:r>
              <a:rPr lang="en-US" sz="3200" dirty="0" smtClean="0">
                <a:solidFill>
                  <a:srgbClr val="000000"/>
                </a:solidFill>
                <a:ea typeface="Calibri"/>
                <a:cs typeface="Calibri"/>
              </a:rPr>
              <a:t>CRM </a:t>
            </a: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для рекламы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536" y="3959187"/>
            <a:ext cx="3290308" cy="2262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Font typeface="Arial" charset="0"/>
              <a:buChar char="•"/>
            </a:pPr>
            <a:r>
              <a:rPr lang="ru-RU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У вас есть номер телефона клиента или </a:t>
            </a:r>
            <a:r>
              <a:rPr lang="en-US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e-mail </a:t>
            </a:r>
            <a:r>
              <a:rPr lang="mr-IN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–</a:t>
            </a:r>
            <a:r>
              <a:rPr lang="en-US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 </a:t>
            </a:r>
            <a:r>
              <a:rPr lang="ru-RU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покажите ему свою рекламу</a:t>
            </a:r>
            <a:endParaRPr lang="en-US" sz="1400" dirty="0" smtClean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Font typeface="Arial" charset="0"/>
              <a:buChar char="•"/>
            </a:pPr>
            <a:r>
              <a:rPr lang="ru-RU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Показывайте рекламу всем </a:t>
            </a:r>
            <a:r>
              <a:rPr lang="ru-RU" sz="1400" dirty="0" err="1" smtClean="0">
                <a:solidFill>
                  <a:prstClr val="black"/>
                </a:solidFill>
                <a:ea typeface="Calibri" charset="0"/>
                <a:cs typeface="Calibri" charset="0"/>
              </a:rPr>
              <a:t>потентицальным</a:t>
            </a:r>
            <a:r>
              <a:rPr lang="ru-RU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 клиентам (</a:t>
            </a:r>
            <a:r>
              <a:rPr lang="ru-RU" sz="1400" dirty="0" err="1" smtClean="0">
                <a:solidFill>
                  <a:prstClr val="black"/>
                </a:solidFill>
                <a:ea typeface="Calibri" charset="0"/>
                <a:cs typeface="Calibri" charset="0"/>
              </a:rPr>
              <a:t>лидам</a:t>
            </a:r>
            <a:r>
              <a:rPr lang="ru-RU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) </a:t>
            </a: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Font typeface="Arial" charset="0"/>
              <a:buChar char="•"/>
            </a:pPr>
            <a:r>
              <a:rPr lang="ru-RU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Автоматически выключайте показ рекламы после покупки </a:t>
            </a: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Font typeface="Arial" charset="0"/>
              <a:buChar char="•"/>
            </a:pPr>
            <a:r>
              <a:rPr lang="ru-RU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Показывайте другие рекламные объявления для повторных продаж </a:t>
            </a:r>
            <a:endParaRPr lang="en-US" sz="1400" dirty="0" smtClean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87224" y="1988856"/>
            <a:ext cx="3298976" cy="140038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171450" indent="-171450">
              <a:spcBef>
                <a:spcPts val="600"/>
              </a:spcBef>
              <a:spcAft>
                <a:spcPts val="0"/>
              </a:spcAft>
              <a:buClr>
                <a:srgbClr val="30C5F8"/>
              </a:buClr>
              <a:buFont typeface="Arial" charset="0"/>
              <a:buChar char="•"/>
              <a:defRPr b="0">
                <a:latin typeface="Calibri" charset="0"/>
                <a:ea typeface="Calibri" charset="0"/>
                <a:cs typeface="Calibri" charset="0"/>
              </a:defRPr>
            </a:lvl1pPr>
          </a:lstStyle>
          <a:p>
            <a:pPr fontAlgn="base"/>
            <a:r>
              <a:rPr lang="ru-RU" sz="1600" b="1" dirty="0">
                <a:solidFill>
                  <a:prstClr val="black"/>
                </a:solidFill>
              </a:rPr>
              <a:t>Запустить </a:t>
            </a:r>
            <a:r>
              <a:rPr lang="ru-RU" sz="1600" b="1" dirty="0" err="1" smtClean="0">
                <a:solidFill>
                  <a:prstClr val="black"/>
                </a:solidFill>
              </a:rPr>
              <a:t>таргетированную</a:t>
            </a:r>
            <a:r>
              <a:rPr lang="ru-RU" sz="1600" b="1" dirty="0" smtClean="0">
                <a:solidFill>
                  <a:prstClr val="black"/>
                </a:solidFill>
              </a:rPr>
              <a:t> </a:t>
            </a:r>
            <a:r>
              <a:rPr lang="ru-RU" sz="1600" b="1" dirty="0">
                <a:solidFill>
                  <a:prstClr val="black"/>
                </a:solidFill>
              </a:rPr>
              <a:t>рекламу</a:t>
            </a:r>
            <a:r>
              <a:rPr lang="ru-RU" sz="1600" dirty="0">
                <a:solidFill>
                  <a:prstClr val="black"/>
                </a:solidFill>
              </a:rPr>
              <a:t> в </a:t>
            </a:r>
            <a:r>
              <a:rPr lang="ru-RU" sz="1600" dirty="0" smtClean="0">
                <a:solidFill>
                  <a:prstClr val="black"/>
                </a:solidFill>
              </a:rPr>
              <a:t>Яндекс, Вконтакте</a:t>
            </a:r>
            <a:r>
              <a:rPr lang="en-US" sz="1600" dirty="0">
                <a:solidFill>
                  <a:prstClr val="black"/>
                </a:solidFill>
              </a:rPr>
              <a:t/>
            </a:r>
            <a:br>
              <a:rPr lang="en-US" sz="1600" dirty="0">
                <a:solidFill>
                  <a:prstClr val="black"/>
                </a:solidFill>
              </a:rPr>
            </a:br>
            <a:r>
              <a:rPr lang="en-US" sz="1600" dirty="0" smtClean="0">
                <a:solidFill>
                  <a:prstClr val="black"/>
                </a:solidFill>
              </a:rPr>
              <a:t>c</a:t>
            </a:r>
            <a:r>
              <a:rPr lang="ru-RU" sz="1600" dirty="0" err="1" smtClean="0">
                <a:solidFill>
                  <a:prstClr val="black"/>
                </a:solidFill>
              </a:rPr>
              <a:t>коро</a:t>
            </a:r>
            <a:r>
              <a:rPr lang="en-US" sz="1600" dirty="0">
                <a:solidFill>
                  <a:prstClr val="black"/>
                </a:solidFill>
              </a:rPr>
              <a:t>: Google, Facebook, </a:t>
            </a:r>
            <a:r>
              <a:rPr lang="en-US" sz="1600" dirty="0" smtClean="0">
                <a:solidFill>
                  <a:prstClr val="black"/>
                </a:solidFill>
              </a:rPr>
              <a:t>Instagram</a:t>
            </a:r>
            <a:endParaRPr lang="ru-RU" sz="1600" dirty="0">
              <a:solidFill>
                <a:prstClr val="black"/>
              </a:solidFill>
            </a:endParaRPr>
          </a:p>
          <a:p>
            <a:pPr fontAlgn="base"/>
            <a:r>
              <a:rPr lang="ru-RU" sz="1600" dirty="0">
                <a:solidFill>
                  <a:prstClr val="black"/>
                </a:solidFill>
              </a:rPr>
              <a:t>Снять рекламу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76188" y="3636315"/>
            <a:ext cx="17222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1600" b="1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Как это работает:</a:t>
            </a:r>
            <a:endParaRPr lang="ru-RU" sz="1600" b="1" dirty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grpSp>
        <p:nvGrpSpPr>
          <p:cNvPr id="13" name="Группа 12"/>
          <p:cNvGrpSpPr/>
          <p:nvPr/>
        </p:nvGrpSpPr>
        <p:grpSpPr>
          <a:xfrm>
            <a:off x="1907704" y="1116887"/>
            <a:ext cx="5347866" cy="556276"/>
            <a:chOff x="2967154" y="753289"/>
            <a:chExt cx="3953340" cy="419927"/>
          </a:xfrm>
        </p:grpSpPr>
        <p:pic>
          <p:nvPicPr>
            <p:cNvPr id="14" name="Изображение 1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67154" y="784761"/>
              <a:ext cx="713964" cy="356982"/>
            </a:xfrm>
            <a:prstGeom prst="rect">
              <a:avLst/>
            </a:prstGeom>
          </p:spPr>
        </p:pic>
        <p:pic>
          <p:nvPicPr>
            <p:cNvPr id="15" name="Изображение 1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326558" y="831759"/>
              <a:ext cx="778069" cy="262987"/>
            </a:xfrm>
            <a:prstGeom prst="rect">
              <a:avLst/>
            </a:prstGeom>
          </p:spPr>
        </p:pic>
        <p:pic>
          <p:nvPicPr>
            <p:cNvPr id="16" name="Изображение 15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209831" y="872110"/>
              <a:ext cx="710663" cy="182285"/>
            </a:xfrm>
            <a:prstGeom prst="rect">
              <a:avLst/>
            </a:prstGeom>
          </p:spPr>
        </p:pic>
        <p:pic>
          <p:nvPicPr>
            <p:cNvPr id="17" name="Изображение 1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786322" y="822834"/>
              <a:ext cx="496145" cy="280837"/>
            </a:xfrm>
            <a:prstGeom prst="rect">
              <a:avLst/>
            </a:prstGeom>
          </p:spPr>
        </p:pic>
        <p:pic>
          <p:nvPicPr>
            <p:cNvPr id="18" name="Изображение 17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387671" y="809239"/>
              <a:ext cx="308027" cy="308027"/>
            </a:xfrm>
            <a:prstGeom prst="rect">
              <a:avLst/>
            </a:prstGeom>
          </p:spPr>
        </p:pic>
        <p:pic>
          <p:nvPicPr>
            <p:cNvPr id="12" name="Изображение 1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00902" y="753289"/>
              <a:ext cx="420452" cy="419927"/>
            </a:xfrm>
            <a:prstGeom prst="rect">
              <a:avLst/>
            </a:prstGeom>
          </p:spPr>
        </p:pic>
      </p:grpSp>
      <p:pic>
        <p:nvPicPr>
          <p:cNvPr id="19" name="Picture 2" descr="C:\Users\filippov\Desktop\Untitled-2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Рисунок 2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1224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886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0" y="370100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Триггеры </a:t>
            </a:r>
            <a:r>
              <a:rPr lang="en-US" sz="3200" dirty="0" smtClean="0">
                <a:solidFill>
                  <a:srgbClr val="000000"/>
                </a:solidFill>
                <a:ea typeface="Calibri"/>
                <a:cs typeface="Calibri"/>
              </a:rPr>
              <a:t>CRM</a:t>
            </a:r>
            <a:endParaRPr lang="ru-RU" sz="3200" dirty="0" smtClean="0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60009" y="1813164"/>
            <a:ext cx="3307201" cy="39395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171450" indent="-171450">
              <a:buClr>
                <a:srgbClr val="30C5F8"/>
              </a:buClr>
              <a:buFont typeface="Arial" charset="0"/>
              <a:buChar char="•"/>
              <a:defRPr b="0">
                <a:latin typeface="Calibri" charset="0"/>
                <a:ea typeface="Calibri" charset="0"/>
                <a:cs typeface="Calibri" charset="0"/>
              </a:defRPr>
            </a:lvl1pPr>
          </a:lstStyle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ru-RU" sz="1600" dirty="0" smtClean="0">
                <a:solidFill>
                  <a:prstClr val="black"/>
                </a:solidFill>
              </a:rPr>
              <a:t>Входящее письмо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ru-RU" sz="1600" dirty="0" smtClean="0">
                <a:solidFill>
                  <a:prstClr val="black"/>
                </a:solidFill>
              </a:rPr>
              <a:t>Входящий звонок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ru-RU" sz="1600" b="1" dirty="0" smtClean="0">
                <a:solidFill>
                  <a:prstClr val="black"/>
                </a:solidFill>
              </a:rPr>
              <a:t>Заполнение </a:t>
            </a:r>
            <a:r>
              <a:rPr lang="en-US" sz="1600" b="1" dirty="0" smtClean="0">
                <a:solidFill>
                  <a:prstClr val="black"/>
                </a:solidFill>
              </a:rPr>
              <a:t>CRM</a:t>
            </a:r>
            <a:r>
              <a:rPr lang="ru-RU" sz="1600" b="1" dirty="0" smtClean="0">
                <a:solidFill>
                  <a:prstClr val="black"/>
                </a:solidFill>
              </a:rPr>
              <a:t>-формы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ru-RU" sz="1600" dirty="0" smtClean="0">
                <a:solidFill>
                  <a:prstClr val="black"/>
                </a:solidFill>
              </a:rPr>
              <a:t>Оплата счета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ru-RU" sz="1600" dirty="0" err="1" smtClean="0">
                <a:solidFill>
                  <a:prstClr val="black"/>
                </a:solidFill>
              </a:rPr>
              <a:t>Webhook</a:t>
            </a:r>
            <a:r>
              <a:rPr lang="ru-RU" sz="1600" dirty="0" smtClean="0">
                <a:solidFill>
                  <a:prstClr val="black"/>
                </a:solidFill>
              </a:rPr>
              <a:t> </a:t>
            </a:r>
            <a:endParaRPr lang="en-US" sz="1600" dirty="0" smtClean="0">
              <a:solidFill>
                <a:prstClr val="black"/>
              </a:solidFill>
            </a:endParaRPr>
          </a:p>
          <a:p>
            <a:pPr marL="0" indent="0" fontAlgn="base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b="1" dirty="0" smtClean="0">
                <a:solidFill>
                  <a:prstClr val="black"/>
                </a:solidFill>
              </a:rPr>
              <a:t>Скоро</a:t>
            </a:r>
            <a:r>
              <a:rPr lang="en-US" sz="1600" b="1" dirty="0" smtClean="0">
                <a:solidFill>
                  <a:prstClr val="black"/>
                </a:solidFill>
              </a:rPr>
              <a:t>:</a:t>
            </a:r>
            <a:endParaRPr lang="ru-RU" sz="1600" b="1" dirty="0" smtClean="0">
              <a:solidFill>
                <a:prstClr val="black"/>
              </a:solidFill>
            </a:endParaRP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ru-RU" sz="1600" dirty="0" smtClean="0">
                <a:solidFill>
                  <a:prstClr val="black"/>
                </a:solidFill>
              </a:rPr>
              <a:t>Переход по ссылке в письме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ru-RU" sz="1600" dirty="0" smtClean="0">
                <a:solidFill>
                  <a:prstClr val="black"/>
                </a:solidFill>
              </a:rPr>
              <a:t>Создана сделка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ru-RU" sz="1600" dirty="0" smtClean="0">
                <a:solidFill>
                  <a:prstClr val="black"/>
                </a:solidFill>
              </a:rPr>
              <a:t>Сообщение в онлайн-чат 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ru-RU" sz="1600" dirty="0" smtClean="0">
                <a:solidFill>
                  <a:prstClr val="black"/>
                </a:solidFill>
              </a:rPr>
              <a:t>Заход на сайт</a:t>
            </a:r>
            <a:endParaRPr lang="ru-RU" sz="1600" dirty="0">
              <a:solidFill>
                <a:prstClr val="black"/>
              </a:solidFill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1524000" y="1052745"/>
            <a:ext cx="6096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Автоматизируйте реакцию на действие клиента</a:t>
            </a:r>
            <a:endParaRPr lang="ru-RU" sz="1400" dirty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pic>
        <p:nvPicPr>
          <p:cNvPr id="3" name="Изображение 2"/>
          <p:cNvPicPr>
            <a:picLocks noChangeAspect="1"/>
          </p:cNvPicPr>
          <p:nvPr/>
        </p:nvPicPr>
        <p:blipFill rotWithShape="1">
          <a:blip r:embed="rId2"/>
          <a:srcRect b="22487"/>
          <a:stretch/>
        </p:blipFill>
        <p:spPr>
          <a:xfrm>
            <a:off x="5062435" y="1773001"/>
            <a:ext cx="3770841" cy="3744231"/>
          </a:xfrm>
          <a:prstGeom prst="rect">
            <a:avLst/>
          </a:prstGeom>
          <a:ln w="25400">
            <a:solidFill>
              <a:srgbClr val="30C5F8"/>
            </a:solidFill>
          </a:ln>
        </p:spPr>
      </p:pic>
      <p:pic>
        <p:nvPicPr>
          <p:cNvPr id="2" name="Изображение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3771" y="3429011"/>
            <a:ext cx="3389606" cy="1368142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</p:pic>
      <p:cxnSp>
        <p:nvCxnSpPr>
          <p:cNvPr id="9" name="Прямая соединительная линия 8"/>
          <p:cNvCxnSpPr/>
          <p:nvPr/>
        </p:nvCxnSpPr>
        <p:spPr>
          <a:xfrm>
            <a:off x="1185557" y="2924944"/>
            <a:ext cx="3849585" cy="0"/>
          </a:xfrm>
          <a:prstGeom prst="line">
            <a:avLst/>
          </a:prstGeom>
          <a:ln w="12700" cap="rnd">
            <a:solidFill>
              <a:srgbClr val="00B5F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106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586124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Автоматизация продаж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1524000" y="1259468"/>
            <a:ext cx="6096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ts val="800"/>
              </a:spcBef>
              <a:spcAft>
                <a:spcPct val="0"/>
              </a:spcAft>
              <a:buSzPct val="100000"/>
              <a:defRPr sz="1800"/>
            </a:pPr>
            <a:r>
              <a:rPr lang="ru-RU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Точность. Скорость. Контроль</a:t>
            </a:r>
            <a:endParaRPr lang="ru-RU" dirty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533400" y="2514600"/>
            <a:ext cx="4572000" cy="13080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Снижайте влияние человеческого фактора</a:t>
            </a:r>
            <a:endParaRPr lang="ru-RU" sz="1600" dirty="0">
              <a:solidFill>
                <a:srgbClr val="353535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Автоматизируйте стандартные действия  </a:t>
            </a:r>
            <a:endParaRPr lang="ru-RU" sz="1600" dirty="0">
              <a:solidFill>
                <a:srgbClr val="353535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Font typeface="Arial" charset="0"/>
              <a:buChar char="•"/>
            </a:pP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Контролируйте весь процесс продаж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Font typeface="Arial" charset="0"/>
              <a:buChar char="•"/>
            </a:pP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Быстро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вводите 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в работу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новых сотрудников</a:t>
            </a:r>
            <a:endParaRPr lang="ru-RU" sz="1600" dirty="0">
              <a:solidFill>
                <a:srgbClr val="353535"/>
              </a:solidFill>
              <a:ea typeface="Calibri" charset="0"/>
              <a:cs typeface="Calibri" charset="0"/>
            </a:endParaRPr>
          </a:p>
        </p:txBody>
      </p:sp>
      <p:grpSp>
        <p:nvGrpSpPr>
          <p:cNvPr id="3" name="Группа 2"/>
          <p:cNvGrpSpPr/>
          <p:nvPr/>
        </p:nvGrpSpPr>
        <p:grpSpPr>
          <a:xfrm>
            <a:off x="3419872" y="1408383"/>
            <a:ext cx="6581116" cy="4120232"/>
            <a:chOff x="3581400" y="1098597"/>
            <a:chExt cx="5424102" cy="3444828"/>
          </a:xfrm>
        </p:grpSpPr>
        <p:pic>
          <p:nvPicPr>
            <p:cNvPr id="7" name="Рисунок 1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87"/>
            <a:stretch/>
          </p:blipFill>
          <p:spPr>
            <a:xfrm>
              <a:off x="3581400" y="1098597"/>
              <a:ext cx="5424102" cy="3444828"/>
            </a:xfrm>
            <a:prstGeom prst="rect">
              <a:avLst/>
            </a:prstGeom>
          </p:spPr>
        </p:pic>
        <p:pic>
          <p:nvPicPr>
            <p:cNvPr id="8" name="Изображение 7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190" t="6555" r="12500" b="9175"/>
            <a:stretch/>
          </p:blipFill>
          <p:spPr>
            <a:xfrm>
              <a:off x="5050970" y="1681755"/>
              <a:ext cx="2492830" cy="2490195"/>
            </a:xfrm>
            <a:prstGeom prst="ellipse">
              <a:avLst/>
            </a:prstGeom>
          </p:spPr>
        </p:pic>
      </p:grpSp>
      <p:grpSp>
        <p:nvGrpSpPr>
          <p:cNvPr id="11" name="Группа 10"/>
          <p:cNvGrpSpPr/>
          <p:nvPr/>
        </p:nvGrpSpPr>
        <p:grpSpPr>
          <a:xfrm>
            <a:off x="713891" y="4702757"/>
            <a:ext cx="4124328" cy="454103"/>
            <a:chOff x="747132" y="4183618"/>
            <a:chExt cx="4124328" cy="340577"/>
          </a:xfrm>
        </p:grpSpPr>
        <p:sp>
          <p:nvSpPr>
            <p:cNvPr id="12" name="Прямоугольник 11"/>
            <p:cNvSpPr/>
            <p:nvPr/>
          </p:nvSpPr>
          <p:spPr>
            <a:xfrm>
              <a:off x="747132" y="4234263"/>
              <a:ext cx="4059044" cy="289932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ru-RU" sz="1200" b="1">
                <a:solidFill>
                  <a:prstClr val="white"/>
                </a:solidFill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58283" y="4183618"/>
              <a:ext cx="4113177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ru-RU" dirty="0" smtClean="0">
                  <a:solidFill>
                    <a:prstClr val="black"/>
                  </a:solidFill>
                  <a:ea typeface="Calibri" charset="0"/>
                  <a:cs typeface="Calibri" charset="0"/>
                </a:rPr>
                <a:t>Продавайте больше, работайте меньше</a:t>
              </a:r>
              <a:endParaRPr lang="ru-RU" dirty="0">
                <a:solidFill>
                  <a:prstClr val="black"/>
                </a:solidFill>
                <a:ea typeface="Calibri" charset="0"/>
                <a:cs typeface="Calibri" charset="0"/>
              </a:endParaRPr>
            </a:p>
          </p:txBody>
        </p:sp>
      </p:grpSp>
      <p:pic>
        <p:nvPicPr>
          <p:cNvPr id="15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445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Изображение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0" t="5025" r="11500" b="10579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Прямоугольник 7"/>
          <p:cNvSpPr/>
          <p:nvPr/>
        </p:nvSpPr>
        <p:spPr>
          <a:xfrm>
            <a:off x="685813" y="3488056"/>
            <a:ext cx="8077199" cy="1323439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800" b="0" dirty="0" smtClean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rPr>
              <a:t>Распознавание лиц</a:t>
            </a:r>
          </a:p>
          <a:p>
            <a:pPr algn="ctr"/>
            <a:r>
              <a:rPr lang="ru-RU" sz="3200" b="0" dirty="0" smtClean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rPr>
              <a:t>бизнес-сценарии</a:t>
            </a:r>
            <a:endParaRPr lang="ru-RU" sz="3200" b="0" dirty="0">
              <a:solidFill>
                <a:schemeClr val="bg1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9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Рисунок 4"/>
          <p:cNvPicPr/>
          <p:nvPr/>
        </p:nvPicPr>
        <p:blipFill>
          <a:blip r:embed="rId4"/>
          <a:stretch/>
        </p:blipFill>
        <p:spPr>
          <a:xfrm>
            <a:off x="827584" y="6021895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90559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Прямоугольник 7"/>
          <p:cNvSpPr/>
          <p:nvPr/>
        </p:nvSpPr>
        <p:spPr>
          <a:xfrm>
            <a:off x="609600" y="5287041"/>
            <a:ext cx="5867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Aft>
                <a:spcPct val="0"/>
              </a:spcAft>
            </a:pPr>
            <a:r>
              <a:rPr lang="ru-RU" sz="1400" dirty="0" smtClean="0">
                <a:solidFill>
                  <a:prstClr val="black"/>
                </a:solidFill>
              </a:rPr>
              <a:t>Быстро узнать клиента и сделать </a:t>
            </a:r>
            <a:r>
              <a:rPr lang="ru-RU" sz="1400" dirty="0">
                <a:solidFill>
                  <a:prstClr val="black"/>
                </a:solidFill>
              </a:rPr>
              <a:t>ему персональное </a:t>
            </a:r>
            <a:r>
              <a:rPr lang="ru-RU" sz="1400" dirty="0" smtClean="0">
                <a:solidFill>
                  <a:prstClr val="black"/>
                </a:solidFill>
              </a:rPr>
              <a:t>предложение. Автоматически сохранить все в </a:t>
            </a:r>
            <a:r>
              <a:rPr lang="en-US" sz="1400" dirty="0" smtClean="0">
                <a:solidFill>
                  <a:prstClr val="black"/>
                </a:solidFill>
              </a:rPr>
              <a:t>CRM </a:t>
            </a:r>
            <a:endParaRPr lang="ru-RU" sz="1400" dirty="0" smtClean="0">
              <a:solidFill>
                <a:prstClr val="black"/>
              </a:solidFill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0" y="509820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ru-RU" sz="3200" b="1" dirty="0" smtClean="0">
                <a:solidFill>
                  <a:srgbClr val="000000"/>
                </a:solidFill>
                <a:ea typeface="Calibri"/>
                <a:cs typeface="Calibri"/>
              </a:rPr>
              <a:t>Узнать клиента в лицо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1718806"/>
            <a:ext cx="40172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Клиенты ждут персонального подхода 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Старые способы идентификации </a:t>
            </a:r>
            <a:r>
              <a:rPr lang="mr-IN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–</a:t>
            </a: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 медленные и неудобные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Нужен постоянный канал для обратной связи с клиентом: телефоны/</a:t>
            </a:r>
            <a:r>
              <a:rPr lang="en-US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email </a:t>
            </a:r>
            <a:r>
              <a:rPr lang="ru-RU" sz="1600" dirty="0">
                <a:solidFill>
                  <a:prstClr val="black"/>
                </a:solidFill>
                <a:ea typeface="Calibri" charset="0"/>
                <a:cs typeface="Calibri" charset="0"/>
              </a:rPr>
              <a:t>со всех не </a:t>
            </a: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собрать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Важно мгновенно получить информацию о клиенте из </a:t>
            </a:r>
            <a:r>
              <a:rPr lang="en-US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CRM</a:t>
            </a:r>
            <a:endParaRPr lang="ru-RU" sz="1600" dirty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И также быстро передать в </a:t>
            </a:r>
            <a:r>
              <a:rPr lang="en-US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CRM </a:t>
            </a: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новые данные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4146514" y="1151071"/>
            <a:ext cx="5250022" cy="3358055"/>
            <a:chOff x="4126883" y="896038"/>
            <a:chExt cx="4700234" cy="2985102"/>
          </a:xfrm>
        </p:grpSpPr>
        <p:pic>
          <p:nvPicPr>
            <p:cNvPr id="9" name="Рисунок 1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87"/>
            <a:stretch/>
          </p:blipFill>
          <p:spPr>
            <a:xfrm>
              <a:off x="4126883" y="896038"/>
              <a:ext cx="4700234" cy="2985102"/>
            </a:xfrm>
            <a:prstGeom prst="rect">
              <a:avLst/>
            </a:prstGeom>
          </p:spPr>
        </p:pic>
        <p:pic>
          <p:nvPicPr>
            <p:cNvPr id="10" name="Изображение 9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568" t="8001" r="4998" b="38875"/>
            <a:stretch/>
          </p:blipFill>
          <p:spPr>
            <a:xfrm>
              <a:off x="5388918" y="1397880"/>
              <a:ext cx="2166075" cy="2164470"/>
            </a:xfrm>
            <a:prstGeom prst="ellipse">
              <a:avLst/>
            </a:prstGeom>
          </p:spPr>
        </p:pic>
      </p:grpSp>
      <p:sp>
        <p:nvSpPr>
          <p:cNvPr id="12" name="Прямоугольник 11"/>
          <p:cNvSpPr/>
          <p:nvPr/>
        </p:nvSpPr>
        <p:spPr>
          <a:xfrm>
            <a:off x="6010280" y="2514603"/>
            <a:ext cx="619123" cy="1284996"/>
          </a:xfrm>
          <a:prstGeom prst="rect">
            <a:avLst/>
          </a:prstGeom>
          <a:solidFill>
            <a:schemeClr val="bg1">
              <a:lumMod val="95000"/>
              <a:alpha val="12000"/>
            </a:schemeClr>
          </a:solidFill>
          <a:ln>
            <a:solidFill>
              <a:srgbClr val="FFE61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ru-RU" sz="1200" b="1">
              <a:solidFill>
                <a:prstClr val="white"/>
              </a:solidFill>
            </a:endParaRPr>
          </a:p>
        </p:txBody>
      </p:sp>
      <p:grpSp>
        <p:nvGrpSpPr>
          <p:cNvPr id="14" name="Группа 13"/>
          <p:cNvGrpSpPr/>
          <p:nvPr/>
        </p:nvGrpSpPr>
        <p:grpSpPr>
          <a:xfrm>
            <a:off x="6862170" y="4236182"/>
            <a:ext cx="533400" cy="406400"/>
            <a:chOff x="6248400" y="-781050"/>
            <a:chExt cx="533400" cy="304800"/>
          </a:xfrm>
        </p:grpSpPr>
        <p:sp>
          <p:nvSpPr>
            <p:cNvPr id="4" name="Скругленный прямоугольник 3"/>
            <p:cNvSpPr/>
            <p:nvPr/>
          </p:nvSpPr>
          <p:spPr>
            <a:xfrm>
              <a:off x="6248400" y="-781050"/>
              <a:ext cx="533400" cy="304800"/>
            </a:xfrm>
            <a:prstGeom prst="roundRect">
              <a:avLst>
                <a:gd name="adj" fmla="val 50000"/>
              </a:avLst>
            </a:prstGeom>
            <a:solidFill>
              <a:srgbClr val="26D7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ru-RU" sz="1200" b="1">
                <a:solidFill>
                  <a:prstClr val="white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6279062" y="-779342"/>
              <a:ext cx="498855" cy="23083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1400" b="1" smtClean="0">
                  <a:solidFill>
                    <a:prstClr val="white"/>
                  </a:solidFill>
                  <a:ea typeface="Calibri" charset="0"/>
                  <a:cs typeface="Calibri" charset="0"/>
                </a:rPr>
                <a:t>99%</a:t>
              </a:r>
              <a:endParaRPr lang="ru-RU" sz="1400" b="1" dirty="0">
                <a:solidFill>
                  <a:prstClr val="white"/>
                </a:solidFill>
                <a:ea typeface="Calibri" charset="0"/>
                <a:cs typeface="Calibri" charset="0"/>
              </a:endParaRPr>
            </a:p>
          </p:txBody>
        </p:sp>
      </p:grpSp>
      <p:grpSp>
        <p:nvGrpSpPr>
          <p:cNvPr id="15" name="Группа 14"/>
          <p:cNvGrpSpPr/>
          <p:nvPr/>
        </p:nvGrpSpPr>
        <p:grpSpPr>
          <a:xfrm>
            <a:off x="6097525" y="4236172"/>
            <a:ext cx="533400" cy="406400"/>
            <a:chOff x="6248400" y="-781050"/>
            <a:chExt cx="533400" cy="304800"/>
          </a:xfrm>
        </p:grpSpPr>
        <p:sp>
          <p:nvSpPr>
            <p:cNvPr id="16" name="Скругленный прямоугольник 15"/>
            <p:cNvSpPr/>
            <p:nvPr/>
          </p:nvSpPr>
          <p:spPr>
            <a:xfrm>
              <a:off x="6248400" y="-781050"/>
              <a:ext cx="533400" cy="304800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ru-RU" sz="1200" b="1">
                <a:solidFill>
                  <a:prstClr val="white"/>
                </a:solidFill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258042" y="-764420"/>
              <a:ext cx="487634" cy="2077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1200" b="1" dirty="0" smtClean="0">
                  <a:solidFill>
                    <a:srgbClr val="2965AD"/>
                  </a:solidFill>
                  <a:ea typeface="Calibri" charset="0"/>
                  <a:cs typeface="Calibri" charset="0"/>
                </a:rPr>
                <a:t>CRM</a:t>
              </a:r>
              <a:endParaRPr lang="ru-RU" sz="1400" b="1" dirty="0">
                <a:solidFill>
                  <a:srgbClr val="2965AD"/>
                </a:solidFill>
                <a:ea typeface="Calibri" charset="0"/>
                <a:cs typeface="Calibri" charset="0"/>
              </a:endParaRPr>
            </a:p>
          </p:txBody>
        </p:sp>
      </p:grpSp>
      <p:pic>
        <p:nvPicPr>
          <p:cNvPr id="19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Рисунок 1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320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370100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en-US" sz="3200" dirty="0" smtClean="0">
                <a:solidFill>
                  <a:srgbClr val="000000"/>
                </a:solidFill>
                <a:ea typeface="Calibri"/>
                <a:cs typeface="Calibri"/>
              </a:rPr>
              <a:t>Face</a:t>
            </a: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-</a:t>
            </a:r>
            <a:r>
              <a:rPr lang="ru-RU" sz="3200" dirty="0" err="1" smtClean="0">
                <a:solidFill>
                  <a:srgbClr val="000000"/>
                </a:solidFill>
                <a:ea typeface="Calibri"/>
                <a:cs typeface="Calibri"/>
              </a:rPr>
              <a:t>трекер</a:t>
            </a:r>
            <a:endParaRPr lang="ru-RU" sz="3200" dirty="0" smtClean="0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524000" y="971436"/>
            <a:ext cx="6096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ts val="800"/>
              </a:spcBef>
              <a:spcAft>
                <a:spcPct val="0"/>
              </a:spcAft>
              <a:buSzPct val="100000"/>
              <a:defRPr sz="1800"/>
            </a:pPr>
            <a:r>
              <a:rPr lang="ru-RU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Узнавайте клиентов в лицо</a:t>
            </a:r>
            <a:endParaRPr lang="ru-RU" dirty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5800" y="1857885"/>
            <a:ext cx="3865202" cy="29392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Автоматический подсчет клиентов в магазине или офисе:  </a:t>
            </a:r>
          </a:p>
          <a:p>
            <a:pPr marL="742950" lvl="1" indent="-2857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Courier New" charset="0"/>
              <a:buChar char="o"/>
            </a:pPr>
            <a:r>
              <a:rPr lang="ru-RU" sz="1600" dirty="0">
                <a:solidFill>
                  <a:prstClr val="black"/>
                </a:solidFill>
                <a:ea typeface="Calibri" charset="0"/>
                <a:cs typeface="Calibri" charset="0"/>
              </a:rPr>
              <a:t>общее число клиентов за </a:t>
            </a: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сегодня</a:t>
            </a:r>
          </a:p>
          <a:p>
            <a:pPr marL="742950" lvl="1" indent="-2857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Courier New" charset="0"/>
              <a:buChar char="o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сколько из них новых</a:t>
            </a:r>
          </a:p>
          <a:p>
            <a:pPr marL="742950" lvl="1" indent="-2857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Courier New" charset="0"/>
              <a:buChar char="o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сколько </a:t>
            </a:r>
            <a:r>
              <a:rPr lang="ru-RU" sz="1600" dirty="0">
                <a:solidFill>
                  <a:prstClr val="black"/>
                </a:solidFill>
                <a:ea typeface="Calibri" charset="0"/>
                <a:cs typeface="Calibri" charset="0"/>
              </a:rPr>
              <a:t>вернулись </a:t>
            </a:r>
            <a:endParaRPr lang="en-US" sz="1600" dirty="0" smtClean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Визуальная идентификация каждого клиента (в карточке: </a:t>
            </a:r>
            <a:r>
              <a:rPr lang="ru-RU" sz="1600" dirty="0" err="1" smtClean="0">
                <a:solidFill>
                  <a:prstClr val="black"/>
                </a:solidFill>
                <a:ea typeface="Calibri" charset="0"/>
                <a:cs typeface="Calibri" charset="0"/>
              </a:rPr>
              <a:t>фио</a:t>
            </a: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, число визитов, когда был последний раз)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Автоматический учет информации в </a:t>
            </a:r>
            <a:r>
              <a:rPr lang="en-US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CRM</a:t>
            </a:r>
            <a:endParaRPr lang="ru-RU" sz="1600" dirty="0" smtClean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85801" y="5111273"/>
            <a:ext cx="34254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1400" dirty="0">
                <a:solidFill>
                  <a:prstClr val="black"/>
                </a:solidFill>
                <a:ea typeface="Calibri" charset="0"/>
                <a:cs typeface="Calibri" charset="0"/>
              </a:rPr>
              <a:t>Контролируйте «трафик» даже в </a:t>
            </a:r>
            <a:r>
              <a:rPr lang="ru-RU" sz="1400" dirty="0" err="1" smtClean="0">
                <a:solidFill>
                  <a:prstClr val="black"/>
                </a:solidFill>
                <a:ea typeface="Calibri" charset="0"/>
                <a:cs typeface="Calibri" charset="0"/>
              </a:rPr>
              <a:t>офлайне</a:t>
            </a:r>
            <a:r>
              <a:rPr lang="ru-RU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.</a:t>
            </a:r>
            <a:endParaRPr lang="ru-RU" sz="1400" dirty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grpSp>
        <p:nvGrpSpPr>
          <p:cNvPr id="14" name="Группа 13"/>
          <p:cNvGrpSpPr/>
          <p:nvPr/>
        </p:nvGrpSpPr>
        <p:grpSpPr>
          <a:xfrm>
            <a:off x="4860032" y="1768836"/>
            <a:ext cx="3906685" cy="3820405"/>
            <a:chOff x="5519854" y="1126273"/>
            <a:chExt cx="3278458" cy="3178098"/>
          </a:xfrm>
        </p:grpSpPr>
        <p:pic>
          <p:nvPicPr>
            <p:cNvPr id="8" name="Изображение 7"/>
            <p:cNvPicPr>
              <a:picLocks noChangeAspect="1"/>
            </p:cNvPicPr>
            <p:nvPr/>
          </p:nvPicPr>
          <p:blipFill rotWithShape="1">
            <a:blip r:embed="rId2"/>
            <a:srcRect b="11952"/>
            <a:stretch/>
          </p:blipFill>
          <p:spPr>
            <a:xfrm>
              <a:off x="5575610" y="1168400"/>
              <a:ext cx="3187390" cy="3099819"/>
            </a:xfrm>
            <a:prstGeom prst="rect">
              <a:avLst/>
            </a:prstGeom>
            <a:ln w="6350">
              <a:noFill/>
            </a:ln>
          </p:spPr>
        </p:pic>
        <p:sp>
          <p:nvSpPr>
            <p:cNvPr id="13" name="Прямоугольник 12"/>
            <p:cNvSpPr/>
            <p:nvPr/>
          </p:nvSpPr>
          <p:spPr>
            <a:xfrm>
              <a:off x="5519854" y="1126273"/>
              <a:ext cx="3278458" cy="3178098"/>
            </a:xfrm>
            <a:prstGeom prst="rect">
              <a:avLst/>
            </a:prstGeom>
            <a:noFill/>
            <a:ln w="12700">
              <a:solidFill>
                <a:srgbClr val="30C5F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ru-RU" sz="1200" b="1">
                <a:solidFill>
                  <a:prstClr val="white"/>
                </a:solidFill>
              </a:endParaRPr>
            </a:p>
          </p:txBody>
        </p:sp>
      </p:grpSp>
      <p:pic>
        <p:nvPicPr>
          <p:cNvPr id="11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660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1295400" y="4920296"/>
            <a:ext cx="456215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4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Вероятность </a:t>
            </a:r>
            <a:r>
              <a:rPr lang="ru-RU" sz="1400" dirty="0">
                <a:solidFill>
                  <a:srgbClr val="353535"/>
                </a:solidFill>
                <a:ea typeface="Calibri" charset="0"/>
                <a:cs typeface="Calibri" charset="0"/>
              </a:rPr>
              <a:t>распознавания 70% 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0" y="442108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Поиск по фото </a:t>
            </a:r>
            <a:r>
              <a:rPr lang="ru-RU" sz="3200" dirty="0" err="1" smtClean="0">
                <a:solidFill>
                  <a:srgbClr val="000000"/>
                </a:solidFill>
                <a:ea typeface="Calibri"/>
                <a:cs typeface="Calibri"/>
              </a:rPr>
              <a:t>Вконтакте</a:t>
            </a:r>
            <a:endParaRPr lang="ru-RU" sz="3200" dirty="0" smtClean="0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524000" y="1105004"/>
            <a:ext cx="6096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ts val="800"/>
              </a:spcBef>
              <a:spcAft>
                <a:spcPct val="0"/>
              </a:spcAft>
              <a:buSzPct val="100000"/>
              <a:defRPr sz="1800"/>
            </a:pPr>
            <a:r>
              <a:rPr lang="ru-RU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прямой канал для коммуникации с вашими клиентами</a:t>
            </a:r>
            <a:endParaRPr lang="ru-RU" sz="1400" dirty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609600" y="2058363"/>
            <a:ext cx="4343400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fontAlgn="base">
              <a:spcBef>
                <a:spcPts val="600"/>
              </a:spcBef>
              <a:spcAft>
                <a:spcPts val="60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Мгновенный поиск по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300 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000 000 профилей </a:t>
            </a:r>
            <a:r>
              <a:rPr lang="ru-RU" sz="1600" dirty="0" err="1">
                <a:solidFill>
                  <a:srgbClr val="353535"/>
                </a:solidFill>
                <a:ea typeface="Calibri" charset="0"/>
                <a:cs typeface="Calibri" charset="0"/>
              </a:rPr>
              <a:t>ВКонтакте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 </a:t>
            </a:r>
            <a:endParaRPr lang="ru-RU" sz="1600" dirty="0" smtClean="0">
              <a:solidFill>
                <a:srgbClr val="353535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ts val="60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Битрикс24 находит по фотографии профиль клиента </a:t>
            </a:r>
            <a:r>
              <a:rPr lang="ru-RU" sz="1600" dirty="0" err="1" smtClean="0">
                <a:solidFill>
                  <a:srgbClr val="353535"/>
                </a:solidFill>
                <a:ea typeface="Calibri" charset="0"/>
                <a:cs typeface="Calibri" charset="0"/>
              </a:rPr>
              <a:t>Вконтакте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 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и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связывает его с </a:t>
            </a:r>
            <a:r>
              <a:rPr lang="en-US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CRM</a:t>
            </a:r>
            <a:endParaRPr lang="ru-RU" sz="1600" dirty="0">
              <a:solidFill>
                <a:srgbClr val="353535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ts val="60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Это прямой канал 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для коммуникаций с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клиентом  например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,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чтобы пригласить 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всех, кто пришел в офис/магазин/на мероприятие в вашу группу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ВК</a:t>
            </a:r>
            <a:endParaRPr lang="ru-RU" sz="1600" dirty="0">
              <a:solidFill>
                <a:srgbClr val="353535"/>
              </a:solidFill>
              <a:ea typeface="Calibri" charset="0"/>
              <a:cs typeface="Calibri" charset="0"/>
            </a:endParaRPr>
          </a:p>
        </p:txBody>
      </p:sp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570" y="4842150"/>
            <a:ext cx="538060" cy="531071"/>
          </a:xfrm>
          <a:prstGeom prst="rect">
            <a:avLst/>
          </a:prstGeom>
        </p:spPr>
      </p:pic>
      <p:grpSp>
        <p:nvGrpSpPr>
          <p:cNvPr id="9" name="Группа 8"/>
          <p:cNvGrpSpPr/>
          <p:nvPr/>
        </p:nvGrpSpPr>
        <p:grpSpPr>
          <a:xfrm>
            <a:off x="5364088" y="1864908"/>
            <a:ext cx="3398912" cy="3580321"/>
            <a:chOff x="5722978" y="1226634"/>
            <a:chExt cx="3131090" cy="3122342"/>
          </a:xfrm>
        </p:grpSpPr>
        <p:sp>
          <p:nvSpPr>
            <p:cNvPr id="12" name="Прямоугольник 11"/>
            <p:cNvSpPr/>
            <p:nvPr/>
          </p:nvSpPr>
          <p:spPr>
            <a:xfrm>
              <a:off x="5722978" y="1226634"/>
              <a:ext cx="3131090" cy="3122342"/>
            </a:xfrm>
            <a:prstGeom prst="rect">
              <a:avLst/>
            </a:prstGeom>
            <a:noFill/>
            <a:ln w="12700">
              <a:solidFill>
                <a:srgbClr val="30C5F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ru-RU" sz="1200" b="1">
                <a:solidFill>
                  <a:prstClr val="white"/>
                </a:solidFill>
              </a:endParaRPr>
            </a:p>
          </p:txBody>
        </p:sp>
        <p:pic>
          <p:nvPicPr>
            <p:cNvPr id="2" name="Изображение 1"/>
            <p:cNvPicPr>
              <a:picLocks noChangeAspect="1"/>
            </p:cNvPicPr>
            <p:nvPr/>
          </p:nvPicPr>
          <p:blipFill rotWithShape="1">
            <a:blip r:embed="rId3"/>
            <a:srcRect l="22045" t="26028" r="23848" b="24992"/>
            <a:stretch/>
          </p:blipFill>
          <p:spPr>
            <a:xfrm>
              <a:off x="5769032" y="1277423"/>
              <a:ext cx="3040022" cy="3039634"/>
            </a:xfrm>
            <a:prstGeom prst="rect">
              <a:avLst/>
            </a:prstGeom>
          </p:spPr>
        </p:pic>
      </p:grpSp>
      <p:pic>
        <p:nvPicPr>
          <p:cNvPr id="11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437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218512" y="584216"/>
            <a:ext cx="8925488" cy="754645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Визит-</a:t>
            </a:r>
            <a:r>
              <a:rPr lang="ru-RU" sz="3200" dirty="0" err="1" smtClean="0">
                <a:solidFill>
                  <a:srgbClr val="000000"/>
                </a:solidFill>
                <a:ea typeface="Calibri"/>
                <a:cs typeface="Calibri"/>
              </a:rPr>
              <a:t>трекер</a:t>
            </a:r>
            <a:endParaRPr lang="ru-RU" sz="3200" dirty="0" smtClean="0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524000" y="1187460"/>
            <a:ext cx="6096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ts val="800"/>
              </a:spcBef>
              <a:spcAft>
                <a:spcPct val="0"/>
              </a:spcAft>
              <a:buSzPct val="100000"/>
              <a:defRPr sz="1800"/>
            </a:pPr>
            <a:r>
              <a:rPr lang="ru-RU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Все встречи </a:t>
            </a:r>
            <a:r>
              <a:rPr lang="mr-IN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–</a:t>
            </a:r>
            <a:r>
              <a:rPr lang="ru-RU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 под контролем в </a:t>
            </a:r>
            <a:r>
              <a:rPr lang="en-US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CRM</a:t>
            </a:r>
            <a:endParaRPr lang="ru-RU" dirty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67544" y="2139240"/>
            <a:ext cx="4114800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Фиксация каждой встречи в </a:t>
            </a:r>
            <a:r>
              <a:rPr lang="en-US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CRM</a:t>
            </a:r>
            <a:endParaRPr lang="ru-RU" sz="1600" dirty="0" smtClean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Распознавание по лицу</a:t>
            </a:r>
            <a:endParaRPr lang="ru-RU" sz="1600" dirty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Автоматическое создание нового контакта 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Автоматическая аудиозапись встречи </a:t>
            </a:r>
            <a:r>
              <a:rPr lang="ru-RU" sz="1600" dirty="0">
                <a:solidFill>
                  <a:prstClr val="black"/>
                </a:solidFill>
                <a:ea typeface="Calibri" charset="0"/>
                <a:cs typeface="Calibri" charset="0"/>
              </a:rPr>
              <a:t>(протокол встречи с </a:t>
            </a: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клиентом, протокол заказа)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Настраиваемая карточка дела «Личная встреча»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19097" y="4921423"/>
            <a:ext cx="4440935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>
              <a:spcBef>
                <a:spcPts val="600"/>
              </a:spcBef>
              <a:defRPr sz="2000" b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ru-RU" sz="1600" dirty="0"/>
              <a:t>В </a:t>
            </a:r>
            <a:r>
              <a:rPr lang="en-US" sz="1600" dirty="0"/>
              <a:t>CRM </a:t>
            </a:r>
            <a:r>
              <a:rPr lang="ru-RU" sz="1600" dirty="0"/>
              <a:t>сохраняется вся история общения с клиентом</a:t>
            </a:r>
          </a:p>
        </p:txBody>
      </p:sp>
      <p:pic>
        <p:nvPicPr>
          <p:cNvPr id="8" name="Изображение 7"/>
          <p:cNvPicPr>
            <a:picLocks noChangeAspect="1"/>
          </p:cNvPicPr>
          <p:nvPr/>
        </p:nvPicPr>
        <p:blipFill rotWithShape="1">
          <a:blip r:embed="rId2"/>
          <a:srcRect b="29259"/>
          <a:stretch/>
        </p:blipFill>
        <p:spPr>
          <a:xfrm>
            <a:off x="4724400" y="1926805"/>
            <a:ext cx="4298953" cy="3302395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10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363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11" descr="Depositphotos_30908049_m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5" t="3837" r="21875" b="11812"/>
          <a:stretch/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1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rgbClr val="FFFFFF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2247900" y="2590800"/>
            <a:ext cx="46482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rgbClr val="FFFFFF"/>
                </a:solidFill>
                <a:latin typeface="Calibri "/>
                <a:cs typeface="Arial"/>
              </a:rPr>
              <a:t>ПОЧТА</a:t>
            </a:r>
            <a:endParaRPr lang="ru-RU" sz="4000" dirty="0">
              <a:solidFill>
                <a:srgbClr val="FFFFFF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/>
          <p:nvPr/>
        </p:nvPicPr>
        <p:blipFill>
          <a:blip r:embed="rId4"/>
          <a:stretch/>
        </p:blipFill>
        <p:spPr>
          <a:xfrm>
            <a:off x="683568" y="5967439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02650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62981" y="437663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>
              <a:spcAft>
                <a:spcPct val="0"/>
              </a:spcAft>
            </a:pPr>
            <a:r>
              <a:rPr lang="ru-RU" sz="3000" b="1" dirty="0" smtClean="0">
                <a:solidFill>
                  <a:srgbClr val="000000"/>
                </a:solidFill>
                <a:latin typeface="Calibri"/>
                <a:cs typeface="Calibri"/>
                <a:sym typeface="Wingdings"/>
              </a:rPr>
              <a:t>Как обычно</a:t>
            </a:r>
            <a:endParaRPr lang="en-US" sz="3000" b="1" dirty="0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04824" y="1388549"/>
            <a:ext cx="6260625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У каждого сотрудника свой </a:t>
            </a: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почтовый ящик, а может и </a:t>
            </a: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несколько… А также – зоопарк адресов…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Вся переписка уходит вместе с уволенным сотрудником.</a:t>
            </a:r>
          </a:p>
        </p:txBody>
      </p:sp>
      <p:pic>
        <p:nvPicPr>
          <p:cNvPr id="2" name="Изображение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619461">
            <a:off x="1882208" y="4339358"/>
            <a:ext cx="1518889" cy="1139167"/>
          </a:xfrm>
          <a:prstGeom prst="rect">
            <a:avLst/>
          </a:prstGeom>
        </p:spPr>
      </p:pic>
      <p:pic>
        <p:nvPicPr>
          <p:cNvPr id="3" name="Изображение 2"/>
          <p:cNvPicPr>
            <a:picLocks noChangeAspect="1"/>
          </p:cNvPicPr>
          <p:nvPr/>
        </p:nvPicPr>
        <p:blipFill rotWithShape="1">
          <a:blip r:embed="rId3"/>
          <a:srcRect l="2428" t="31762" r="1927" b="33018"/>
          <a:stretch/>
        </p:blipFill>
        <p:spPr>
          <a:xfrm rot="637228">
            <a:off x="4288875" y="3368277"/>
            <a:ext cx="1488937" cy="373347"/>
          </a:xfrm>
          <a:prstGeom prst="rect">
            <a:avLst/>
          </a:prstGeom>
        </p:spPr>
      </p:pic>
      <p:pic>
        <p:nvPicPr>
          <p:cNvPr id="4" name="Изображение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4601" y="3462882"/>
            <a:ext cx="1295400" cy="478735"/>
          </a:xfrm>
          <a:prstGeom prst="rect">
            <a:avLst/>
          </a:prstGeom>
        </p:spPr>
      </p:pic>
      <p:pic>
        <p:nvPicPr>
          <p:cNvPr id="5" name="Изображение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48330">
            <a:off x="5834755" y="3743051"/>
            <a:ext cx="1039324" cy="1017471"/>
          </a:xfrm>
          <a:prstGeom prst="rect">
            <a:avLst/>
          </a:prstGeom>
        </p:spPr>
      </p:pic>
      <p:pic>
        <p:nvPicPr>
          <p:cNvPr id="10" name="Изображение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33703">
            <a:off x="5234111" y="5115579"/>
            <a:ext cx="736476" cy="736476"/>
          </a:xfrm>
          <a:prstGeom prst="rect">
            <a:avLst/>
          </a:prstGeom>
        </p:spPr>
      </p:pic>
      <p:pic>
        <p:nvPicPr>
          <p:cNvPr id="11" name="Изображение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975248">
            <a:off x="3516094" y="5362805"/>
            <a:ext cx="882165" cy="1043983"/>
          </a:xfrm>
          <a:prstGeom prst="rect">
            <a:avLst/>
          </a:prstGeom>
        </p:spPr>
      </p:pic>
      <p:pic>
        <p:nvPicPr>
          <p:cNvPr id="13" name="Изображение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33801" y="3920067"/>
            <a:ext cx="1332412" cy="1295400"/>
          </a:xfrm>
          <a:prstGeom prst="rect">
            <a:avLst/>
          </a:prstGeom>
        </p:spPr>
      </p:pic>
      <p:sp>
        <p:nvSpPr>
          <p:cNvPr id="24" name="Облако 23"/>
          <p:cNvSpPr/>
          <p:nvPr/>
        </p:nvSpPr>
        <p:spPr bwMode="auto">
          <a:xfrm>
            <a:off x="990624" y="2819400"/>
            <a:ext cx="6629401" cy="3886200"/>
          </a:xfrm>
          <a:prstGeom prst="cloud">
            <a:avLst/>
          </a:prstGeom>
          <a:noFill/>
          <a:ln w="25400" cap="flat" cmpd="sng" algn="ctr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ru-RU" sz="1200" b="1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973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-9144" y="539244"/>
            <a:ext cx="8943542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32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Битрикс24.Почта </a:t>
            </a:r>
            <a:endParaRPr lang="ru-RU" sz="32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готовый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почтовый сервер для вашей 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компании</a:t>
            </a: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35671" y="1475507"/>
            <a:ext cx="436409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Вся переписка сохраняется в Битрикс24</a:t>
            </a: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Неограниченное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число ящиков </a:t>
            </a:r>
            <a:r>
              <a:rPr lang="en-US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@</a:t>
            </a:r>
            <a:r>
              <a:rPr lang="en-US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bitrix24</a:t>
            </a:r>
            <a:endParaRPr lang="ru-RU" sz="16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Управление ящиками сотрудников</a:t>
            </a: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Быстрый доступ к почте из «Битрикс24»</a:t>
            </a: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Уведомления о новых письмах</a:t>
            </a:r>
            <a:endParaRPr lang="en-US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Неограниченный объем места </a:t>
            </a: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Антивирус</a:t>
            </a: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 err="1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Антиспам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Бесплатно</a:t>
            </a: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/>
              <a:buChar char="•"/>
            </a:pPr>
            <a:endParaRPr lang="ru-RU" sz="16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8" name="Группа 17"/>
          <p:cNvGrpSpPr/>
          <p:nvPr/>
        </p:nvGrpSpPr>
        <p:grpSpPr>
          <a:xfrm>
            <a:off x="4267212" y="3429004"/>
            <a:ext cx="3945467" cy="525503"/>
            <a:chOff x="4805908" y="4133931"/>
            <a:chExt cx="3821967" cy="881302"/>
          </a:xfrm>
        </p:grpSpPr>
        <p:pic>
          <p:nvPicPr>
            <p:cNvPr id="19" name="Изображение 1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840401" y="4133931"/>
              <a:ext cx="1175069" cy="881302"/>
            </a:xfrm>
            <a:prstGeom prst="rect">
              <a:avLst/>
            </a:prstGeom>
          </p:spPr>
        </p:pic>
        <p:sp>
          <p:nvSpPr>
            <p:cNvPr id="20" name="Rectangle 2"/>
            <p:cNvSpPr txBox="1">
              <a:spLocks noChangeArrowheads="1"/>
            </p:cNvSpPr>
            <p:nvPr/>
          </p:nvSpPr>
          <p:spPr>
            <a:xfrm>
              <a:off x="4805908" y="4277941"/>
              <a:ext cx="1117022" cy="639414"/>
            </a:xfrm>
            <a:prstGeom prst="rect">
              <a:avLst/>
            </a:prstGeom>
          </p:spPr>
          <p:txBody>
            <a:bodyPr vert="horz" lIns="91436" tIns="45718" rIns="91436" bIns="45718" rtlCol="0" anchor="ctr">
              <a:normAutofit fontScale="97500"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 fontAlgn="base">
                <a:spcAft>
                  <a:spcPct val="0"/>
                </a:spcAft>
              </a:pPr>
              <a:r>
                <a:rPr lang="ru-RU" sz="1400" b="1" dirty="0" smtClean="0">
                  <a:solidFill>
                    <a:srgbClr val="000000">
                      <a:lumMod val="50000"/>
                      <a:lumOff val="50000"/>
                    </a:srgbClr>
                  </a:solidFill>
                  <a:latin typeface="Calibri"/>
                </a:rPr>
                <a:t>Совместно с</a:t>
              </a:r>
              <a:endParaRPr lang="ru-RU" sz="1400" b="1" dirty="0">
                <a:solidFill>
                  <a:srgbClr val="000000">
                    <a:lumMod val="50000"/>
                    <a:lumOff val="50000"/>
                  </a:srgbClr>
                </a:solidFill>
                <a:latin typeface="Calibri"/>
                <a:ea typeface="Calibri"/>
                <a:cs typeface="Calibri"/>
              </a:endParaRPr>
            </a:p>
          </p:txBody>
        </p:sp>
        <p:pic>
          <p:nvPicPr>
            <p:cNvPr id="21" name="Изображение 2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290925" y="4362022"/>
              <a:ext cx="1336950" cy="383851"/>
            </a:xfrm>
            <a:prstGeom prst="rect">
              <a:avLst/>
            </a:prstGeom>
          </p:spPr>
        </p:pic>
        <p:sp>
          <p:nvSpPr>
            <p:cNvPr id="22" name="Rectangle 2"/>
            <p:cNvSpPr txBox="1">
              <a:spLocks noChangeArrowheads="1"/>
            </p:cNvSpPr>
            <p:nvPr/>
          </p:nvSpPr>
          <p:spPr>
            <a:xfrm>
              <a:off x="6940589" y="4289247"/>
              <a:ext cx="307901" cy="639414"/>
            </a:xfrm>
            <a:prstGeom prst="rect">
              <a:avLst/>
            </a:prstGeom>
          </p:spPr>
          <p:txBody>
            <a:bodyPr vert="horz" lIns="91436" tIns="45718" rIns="91436" bIns="45718" rtlCol="0" anchor="ctr">
              <a:normAutofit fontScale="97500"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 fontAlgn="base">
                <a:spcAft>
                  <a:spcPct val="0"/>
                </a:spcAft>
              </a:pPr>
              <a:r>
                <a:rPr lang="ru-RU" sz="1400" b="1" dirty="0" smtClean="0">
                  <a:solidFill>
                    <a:srgbClr val="000000">
                      <a:lumMod val="50000"/>
                      <a:lumOff val="50000"/>
                    </a:srgbClr>
                  </a:solidFill>
                  <a:latin typeface="Calibri"/>
                </a:rPr>
                <a:t>и</a:t>
              </a:r>
              <a:endParaRPr lang="ru-RU" sz="1400" b="1" dirty="0">
                <a:solidFill>
                  <a:srgbClr val="000000">
                    <a:lumMod val="50000"/>
                    <a:lumOff val="50000"/>
                  </a:srgbClr>
                </a:solidFill>
                <a:latin typeface="Calibri"/>
                <a:ea typeface="Calibri"/>
                <a:cs typeface="Calibri"/>
              </a:endParaRPr>
            </a:p>
          </p:txBody>
        </p:sp>
      </p:grpSp>
      <p:pic>
        <p:nvPicPr>
          <p:cNvPr id="23" name="Изображение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7200" y="4135879"/>
            <a:ext cx="4719754" cy="2722124"/>
          </a:xfrm>
          <a:prstGeom prst="rect">
            <a:avLst/>
          </a:prstGeom>
        </p:spPr>
      </p:pic>
      <p:pic>
        <p:nvPicPr>
          <p:cNvPr id="11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0884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305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33" y="381003"/>
            <a:ext cx="9098252" cy="5877084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pic>
        <p:nvPicPr>
          <p:cNvPr id="4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384131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280585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266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xmlns:p14="http://schemas.microsoft.com/office/powerpoint/2010/main"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1175522" y="291359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ru-RU" sz="3200" dirty="0">
                <a:solidFill>
                  <a:srgbClr val="000000"/>
                </a:solidFill>
                <a:latin typeface="Calibri"/>
                <a:cs typeface="Calibri"/>
                <a:sym typeface="Wingdings"/>
              </a:rPr>
              <a:t>Свой домен в почте</a:t>
            </a:r>
            <a:endParaRPr lang="en-US" sz="3200" dirty="0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26371" y="1444129"/>
            <a:ext cx="3898425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Если у вас есть свой домен, 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подключите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его к «Битрикс24» и работайте со своей корпоративной 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почтой:</a:t>
            </a: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2900" indent="-34290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подключайте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почтовые ящики 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сотрудникам</a:t>
            </a:r>
          </a:p>
          <a:p>
            <a:pPr marL="342900" indent="-34290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следите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за новыми сообщениями из «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Битрикс24»</a:t>
            </a:r>
          </a:p>
          <a:p>
            <a:pPr marL="342900" indent="-342900" fontAlgn="base">
              <a:spcBef>
                <a:spcPts val="600"/>
              </a:spcBef>
              <a:spcAft>
                <a:spcPct val="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проверяйте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почту без повторной 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авторизации</a:t>
            </a: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 fontAlgn="base">
              <a:spcBef>
                <a:spcPts val="600"/>
              </a:spcBef>
              <a:spcAft>
                <a:spcPct val="0"/>
              </a:spcAft>
              <a:buFont typeface="Arial"/>
              <a:buChar char="•"/>
            </a:pP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6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Если у вас нет своего домена, получите его бесплатно для почты в «Битрикс24»!</a:t>
            </a:r>
            <a:endParaRPr lang="ru-RU" sz="1600" i="1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2" name="Изображение 1"/>
          <p:cNvPicPr>
            <a:picLocks noChangeAspect="1"/>
          </p:cNvPicPr>
          <p:nvPr/>
        </p:nvPicPr>
        <p:blipFill rotWithShape="1">
          <a:blip r:embed="rId3"/>
          <a:srcRect l="18889" t="8774"/>
          <a:stretch/>
        </p:blipFill>
        <p:spPr>
          <a:xfrm>
            <a:off x="4379339" y="1588037"/>
            <a:ext cx="4332871" cy="2777067"/>
          </a:xfrm>
          <a:prstGeom prst="rect">
            <a:avLst/>
          </a:prstGeom>
          <a:ln>
            <a:solidFill>
              <a:srgbClr val="D9D9D9"/>
            </a:solidFill>
          </a:ln>
        </p:spPr>
      </p:pic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5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1175522" y="323027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latin typeface="Calibri"/>
                <a:cs typeface="Calibri"/>
                <a:sym typeface="Wingdings"/>
              </a:rPr>
              <a:t>Другие почтовые сервисы</a:t>
            </a:r>
            <a:endParaRPr lang="en-US" sz="3200" b="1" dirty="0">
              <a:latin typeface="Calibri"/>
              <a:cs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21757" y="1551270"/>
            <a:ext cx="3835401" cy="3677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ru-RU" sz="1600" b="0" dirty="0">
                <a:latin typeface="Calibri"/>
                <a:ea typeface="Calibri"/>
                <a:cs typeface="Calibri"/>
              </a:rPr>
              <a:t>Подключите к «Битрикс24» почтовый ящик и и работайте с почтой. Вы увидите счетчик новых писем и быстро сможете перейти в свой ящик в </a:t>
            </a:r>
            <a:r>
              <a:rPr lang="ru-RU" sz="1600" b="0" dirty="0" err="1">
                <a:latin typeface="Calibri"/>
                <a:ea typeface="Calibri"/>
                <a:cs typeface="Calibri"/>
              </a:rPr>
              <a:t>Gmail</a:t>
            </a:r>
            <a:r>
              <a:rPr lang="ru-RU" sz="1600" b="0" dirty="0">
                <a:latin typeface="Calibri"/>
                <a:ea typeface="Calibri"/>
                <a:cs typeface="Calibri"/>
              </a:rPr>
              <a:t>, </a:t>
            </a:r>
            <a:r>
              <a:rPr lang="ru-RU" sz="1600" b="0" dirty="0" err="1">
                <a:latin typeface="Calibri"/>
                <a:ea typeface="Calibri"/>
                <a:cs typeface="Calibri"/>
              </a:rPr>
              <a:t>Mail.ru</a:t>
            </a:r>
            <a:r>
              <a:rPr lang="ru-RU" sz="1600" b="0" dirty="0">
                <a:latin typeface="Calibri"/>
                <a:ea typeface="Calibri"/>
                <a:cs typeface="Calibri"/>
              </a:rPr>
              <a:t>, </a:t>
            </a:r>
            <a:r>
              <a:rPr lang="ru-RU" sz="1600" b="0" dirty="0" err="1">
                <a:latin typeface="Calibri"/>
                <a:ea typeface="Calibri"/>
                <a:cs typeface="Calibri"/>
              </a:rPr>
              <a:t>Microsoft</a:t>
            </a:r>
            <a:r>
              <a:rPr lang="ru-RU" sz="1600" b="0" dirty="0">
                <a:latin typeface="Calibri"/>
                <a:ea typeface="Calibri"/>
                <a:cs typeface="Calibri"/>
              </a:rPr>
              <a:t> </a:t>
            </a:r>
            <a:r>
              <a:rPr lang="ru-RU" sz="1600" b="0" dirty="0" err="1">
                <a:latin typeface="Calibri"/>
                <a:ea typeface="Calibri"/>
                <a:cs typeface="Calibri"/>
              </a:rPr>
              <a:t>Exchange</a:t>
            </a:r>
            <a:r>
              <a:rPr lang="ru-RU" sz="1600" b="0" dirty="0">
                <a:latin typeface="Calibri"/>
                <a:ea typeface="Calibri"/>
                <a:cs typeface="Calibri"/>
              </a:rPr>
              <a:t> и другие почтовые системы.</a:t>
            </a:r>
          </a:p>
          <a:p>
            <a:pPr>
              <a:spcBef>
                <a:spcPts val="600"/>
              </a:spcBef>
            </a:pPr>
            <a:endParaRPr lang="ru-RU" sz="1600" b="0" dirty="0"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 smtClean="0">
                <a:latin typeface="Calibri"/>
                <a:ea typeface="Calibri"/>
                <a:cs typeface="Calibri"/>
              </a:rPr>
              <a:t>нужно </a:t>
            </a:r>
            <a:r>
              <a:rPr lang="ru-RU" sz="1600" b="0" dirty="0">
                <a:latin typeface="Calibri"/>
                <a:ea typeface="Calibri"/>
                <a:cs typeface="Calibri"/>
              </a:rPr>
              <a:t>выбрать почтовую систему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latin typeface="Calibri"/>
                <a:ea typeface="Calibri"/>
                <a:cs typeface="Calibri"/>
              </a:rPr>
              <a:t>ввести логин и пароль для почтового ящика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latin typeface="Calibri"/>
                <a:ea typeface="Calibri"/>
                <a:cs typeface="Calibri"/>
              </a:rPr>
              <a:t>следить за счетчиком в меню «Почта»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latin typeface="Calibri"/>
                <a:ea typeface="Calibri"/>
                <a:cs typeface="Calibri"/>
              </a:rPr>
              <a:t>ч</a:t>
            </a:r>
            <a:r>
              <a:rPr lang="ru-RU" sz="1600" b="0" dirty="0" smtClean="0">
                <a:latin typeface="Calibri"/>
                <a:ea typeface="Calibri"/>
                <a:cs typeface="Calibri"/>
              </a:rPr>
              <a:t>итать папку </a:t>
            </a:r>
            <a:r>
              <a:rPr lang="ru-RU" sz="1600" b="0" dirty="0">
                <a:latin typeface="Calibri"/>
                <a:ea typeface="Calibri"/>
                <a:cs typeface="Calibri"/>
              </a:rPr>
              <a:t>«Входящие» в новом окне</a:t>
            </a:r>
            <a:endParaRPr lang="ru-RU" sz="1600" b="0" i="1" dirty="0" smtClean="0">
              <a:latin typeface="Calibri"/>
              <a:ea typeface="Calibri"/>
              <a:cs typeface="Calibri"/>
            </a:endParaRPr>
          </a:p>
        </p:txBody>
      </p:sp>
      <p:pic>
        <p:nvPicPr>
          <p:cNvPr id="3" name="Изображение 2"/>
          <p:cNvPicPr>
            <a:picLocks noChangeAspect="1"/>
          </p:cNvPicPr>
          <p:nvPr/>
        </p:nvPicPr>
        <p:blipFill rotWithShape="1">
          <a:blip r:embed="rId2"/>
          <a:srcRect l="16111" t="7742"/>
          <a:stretch/>
        </p:blipFill>
        <p:spPr>
          <a:xfrm>
            <a:off x="4407497" y="1700808"/>
            <a:ext cx="4253911" cy="2853267"/>
          </a:xfrm>
          <a:prstGeom prst="rect">
            <a:avLst/>
          </a:prstGeom>
          <a:ln>
            <a:solidFill>
              <a:srgbClr val="D9D9D9"/>
            </a:solidFill>
          </a:ln>
        </p:spPr>
      </p:pic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167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Изображение 11" descr="Photogenica_VMP2479092.jpg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125" t="12935" r="16875" b="2822"/>
          <a:stretch/>
        </p:blipFill>
        <p:spPr>
          <a:xfrm>
            <a:off x="1" y="8"/>
            <a:ext cx="9144000" cy="6874935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16935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rgbClr val="FFFFFF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381000" y="2692692"/>
            <a:ext cx="83820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rgbClr val="FFFFFF"/>
                </a:solidFill>
                <a:latin typeface="Calibri "/>
                <a:cs typeface="Arial"/>
              </a:rPr>
              <a:t>УЧЕТ РАБОЧЕГО ВРЕМЕНИ</a:t>
            </a:r>
            <a:endParaRPr lang="ru-RU" sz="4000" dirty="0">
              <a:solidFill>
                <a:srgbClr val="FFFFFF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/>
          <p:nvPr/>
        </p:nvPicPr>
        <p:blipFill>
          <a:blip r:embed="rId5"/>
          <a:stretch/>
        </p:blipFill>
        <p:spPr>
          <a:xfrm>
            <a:off x="683568" y="6021895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25883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Изображение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3" y="3276600"/>
            <a:ext cx="4762499" cy="3124200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304800" y="1447816"/>
            <a:ext cx="518160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Сотрудники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опаздывают, уходят «чуть пораньше», задерживаются на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обеде...</a:t>
            </a:r>
          </a:p>
          <a:p>
            <a:pPr>
              <a:spcBef>
                <a:spcPts val="600"/>
              </a:spcBef>
            </a:pPr>
            <a:endParaRPr lang="ru-RU" sz="2000" b="0" dirty="0">
              <a:latin typeface="Calibri"/>
              <a:ea typeface="Calibri"/>
              <a:cs typeface="Calibri"/>
            </a:endParaRPr>
          </a:p>
          <a:p>
            <a:pPr>
              <a:spcBef>
                <a:spcPts val="600"/>
              </a:spcBef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А вы когда-нибудь считали, сколько в итоге времени отсутствует сотрудник за день? за месяц?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за год?! </a:t>
            </a:r>
            <a:endParaRPr lang="ru-RU" sz="2000" b="0" dirty="0" smtClean="0">
              <a:latin typeface="Calibri"/>
              <a:ea typeface="Calibri"/>
              <a:cs typeface="Calibri"/>
            </a:endParaRPr>
          </a:p>
          <a:p>
            <a:pPr>
              <a:spcBef>
                <a:spcPts val="600"/>
              </a:spcBef>
            </a:pPr>
            <a:endParaRPr lang="ru-RU" sz="2000" b="0" dirty="0">
              <a:latin typeface="Calibri"/>
              <a:ea typeface="Calibri"/>
              <a:cs typeface="Calibri"/>
            </a:endParaRPr>
          </a:p>
          <a:p>
            <a:pPr>
              <a:spcBef>
                <a:spcPts val="600"/>
              </a:spcBef>
            </a:pPr>
            <a:r>
              <a:rPr lang="ru-RU" sz="2000" b="0" dirty="0">
                <a:latin typeface="Calibri"/>
                <a:ea typeface="Calibri"/>
                <a:cs typeface="Calibri"/>
              </a:rPr>
              <a:t>С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колько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по факту работает каждый сотрудник? </a:t>
            </a:r>
          </a:p>
        </p:txBody>
      </p:sp>
      <p:sp>
        <p:nvSpPr>
          <p:cNvPr id="18" name="Rectangle 2"/>
          <p:cNvSpPr txBox="1">
            <a:spLocks noChangeArrowheads="1"/>
          </p:cNvSpPr>
          <p:nvPr/>
        </p:nvSpPr>
        <p:spPr>
          <a:xfrm>
            <a:off x="292608" y="430379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000" dirty="0" smtClean="0">
                <a:latin typeface="Calibri"/>
              </a:rPr>
              <a:t>Как обычно происходит</a:t>
            </a:r>
            <a:endParaRPr lang="ru-RU" sz="3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3142490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381012" y="972680"/>
            <a:ext cx="655651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Учет начала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и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конца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рабочего дня,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перерывов, отсутствий</a:t>
            </a:r>
            <a:endParaRPr lang="ru-RU" sz="2000" b="0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5514923" y="2286001"/>
            <a:ext cx="3809629" cy="20467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latin typeface="Calibri"/>
                <a:ea typeface="Calibri"/>
                <a:cs typeface="Calibri"/>
              </a:rPr>
              <a:t>Текущее время</a:t>
            </a:r>
          </a:p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latin typeface="Calibri"/>
                <a:ea typeface="Calibri"/>
                <a:cs typeface="Calibri"/>
              </a:rPr>
              <a:t>Время очередного события (если есть)</a:t>
            </a:r>
          </a:p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latin typeface="Calibri"/>
                <a:ea typeface="Calibri"/>
                <a:cs typeface="Calibri"/>
              </a:rPr>
              <a:t>Количество незакрытых задач этого дня</a:t>
            </a:r>
          </a:p>
          <a:p>
            <a:pPr marL="285750" indent="-28575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b="0" dirty="0">
                <a:latin typeface="Calibri"/>
                <a:ea typeface="Calibri"/>
                <a:cs typeface="Calibri"/>
              </a:rPr>
              <a:t>Состояние (Работаю, Перерыв, Завершен)</a:t>
            </a:r>
          </a:p>
        </p:txBody>
      </p:sp>
      <p:sp>
        <p:nvSpPr>
          <p:cNvPr id="18" name="Rectangle 2"/>
          <p:cNvSpPr txBox="1">
            <a:spLocks noChangeArrowheads="1"/>
          </p:cNvSpPr>
          <p:nvPr/>
        </p:nvSpPr>
        <p:spPr>
          <a:xfrm>
            <a:off x="381000" y="334535"/>
            <a:ext cx="7239000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dirty="0" smtClean="0">
                <a:latin typeface="Calibri"/>
              </a:rPr>
              <a:t>Учет </a:t>
            </a:r>
            <a:r>
              <a:rPr lang="ru-RU" sz="3200" dirty="0">
                <a:latin typeface="Calibri"/>
              </a:rPr>
              <a:t>рабочего времени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2148701"/>
            <a:ext cx="5103445" cy="2504435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8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3516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03425" y="1564898"/>
            <a:ext cx="6017846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Прозрачность для компании – уходят непонятные потери рабочего времени сотрудников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Руководитель может быстро просмотреть все отчеты каждого сотрудника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Быстрая обратная связь для сотрудников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Синхронизация компании по целям </a:t>
            </a:r>
          </a:p>
          <a:p>
            <a:pPr marL="171450" indent="-171450">
              <a:spcAft>
                <a:spcPts val="600"/>
              </a:spcAft>
              <a:buFont typeface="Arial"/>
              <a:buChar char="•"/>
            </a:pPr>
            <a:endParaRPr lang="ru-RU" sz="2000" b="0" dirty="0"/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75993" y="437663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dirty="0" smtClean="0">
                <a:latin typeface="Calibri"/>
                <a:cs typeface="Calibri"/>
                <a:sym typeface="Wingdings"/>
              </a:rPr>
              <a:t>Отчеты руководителю</a:t>
            </a:r>
            <a:endParaRPr lang="en-US" sz="3200" dirty="0">
              <a:latin typeface="Calibri"/>
              <a:cs typeface="Calibri"/>
            </a:endParaRPr>
          </a:p>
        </p:txBody>
      </p:sp>
      <p:grpSp>
        <p:nvGrpSpPr>
          <p:cNvPr id="15" name="Группа 14"/>
          <p:cNvGrpSpPr/>
          <p:nvPr/>
        </p:nvGrpSpPr>
        <p:grpSpPr>
          <a:xfrm>
            <a:off x="4038610" y="3924046"/>
            <a:ext cx="4843031" cy="2925503"/>
            <a:chOff x="4282882" y="2421376"/>
            <a:chExt cx="4719754" cy="2722124"/>
          </a:xfrm>
        </p:grpSpPr>
        <p:pic>
          <p:nvPicPr>
            <p:cNvPr id="16" name="Изображение 1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282882" y="2421376"/>
              <a:ext cx="4719754" cy="2722124"/>
            </a:xfrm>
            <a:prstGeom prst="rect">
              <a:avLst/>
            </a:prstGeom>
          </p:spPr>
        </p:pic>
        <p:pic>
          <p:nvPicPr>
            <p:cNvPr id="17" name="Изображение 16"/>
            <p:cNvPicPr>
              <a:picLocks noChangeAspect="1"/>
            </p:cNvPicPr>
            <p:nvPr/>
          </p:nvPicPr>
          <p:blipFill rotWithShape="1">
            <a:blip r:embed="rId3"/>
            <a:srcRect b="5113"/>
            <a:stretch/>
          </p:blipFill>
          <p:spPr>
            <a:xfrm>
              <a:off x="4390471" y="3243237"/>
              <a:ext cx="3332187" cy="1900263"/>
            </a:xfrm>
            <a:prstGeom prst="rect">
              <a:avLst/>
            </a:prstGeom>
          </p:spPr>
        </p:pic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9000" y="4648200"/>
            <a:ext cx="3419222" cy="2201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589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419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11" descr="Depositphotos_2019499_l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75" t="37715" r="13125" b="25249"/>
          <a:stretch/>
        </p:blipFill>
        <p:spPr>
          <a:xfrm>
            <a:off x="1" y="16"/>
            <a:ext cx="9144000" cy="6858001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1" y="1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rgbClr val="FFFFFF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381001" y="2514624"/>
            <a:ext cx="8382000" cy="1323439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rgbClr val="FFFFFF"/>
                </a:solidFill>
                <a:latin typeface="Calibri "/>
                <a:cs typeface="Arial"/>
              </a:rPr>
              <a:t>АВТОМАТИЗАЦИЯ </a:t>
            </a:r>
          </a:p>
          <a:p>
            <a:pPr algn="ctr"/>
            <a:r>
              <a:rPr lang="ru-RU" sz="4000" dirty="0" smtClean="0">
                <a:solidFill>
                  <a:srgbClr val="FFFFFF"/>
                </a:solidFill>
                <a:latin typeface="Calibri "/>
                <a:cs typeface="Arial"/>
              </a:rPr>
              <a:t>БИЗНЕС-ПРОЦЕССОВ</a:t>
            </a:r>
            <a:endParaRPr lang="ru-RU" sz="4000" dirty="0">
              <a:solidFill>
                <a:srgbClr val="FFFFFF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/>
          <p:nvPr/>
        </p:nvPicPr>
        <p:blipFill>
          <a:blip r:embed="rId4"/>
          <a:stretch/>
        </p:blipFill>
        <p:spPr>
          <a:xfrm>
            <a:off x="611560" y="6021895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52599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Изображение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3500300"/>
            <a:ext cx="5044510" cy="3369733"/>
          </a:xfrm>
          <a:prstGeom prst="rect">
            <a:avLst/>
          </a:prstGeom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97477" y="327935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000" b="1" dirty="0" smtClean="0">
                <a:latin typeface="Calibri"/>
                <a:cs typeface="Calibri"/>
                <a:sym typeface="Wingdings"/>
              </a:rPr>
              <a:t>Как обычно происходит </a:t>
            </a:r>
            <a:endParaRPr lang="en-US" sz="3000" b="1" dirty="0">
              <a:latin typeface="Calibri"/>
              <a:cs typeface="Calibri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297477" y="1107724"/>
            <a:ext cx="534132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Ежедневно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сотрудники занимаются не только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основной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работой, но и сталкиваются с необходимостью оформления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документов</a:t>
            </a:r>
            <a:r>
              <a:rPr lang="ru-RU" sz="2000" b="0" dirty="0">
                <a:latin typeface="Calibri"/>
                <a:ea typeface="Calibri"/>
                <a:cs typeface="Calibri"/>
              </a:rPr>
              <a:t>, оплаты счетов,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заявлений</a:t>
            </a:r>
            <a:endParaRPr lang="ru-RU" sz="2000" b="0" dirty="0">
              <a:latin typeface="Calibri"/>
              <a:ea typeface="Calibri"/>
              <a:cs typeface="Calibri"/>
            </a:endParaRPr>
          </a:p>
          <a:p>
            <a:pPr>
              <a:spcBef>
                <a:spcPts val="1200"/>
              </a:spcBef>
            </a:pPr>
            <a:r>
              <a:rPr lang="ru-RU" sz="2000" b="0" dirty="0">
                <a:latin typeface="Calibri"/>
                <a:ea typeface="Calibri"/>
                <a:cs typeface="Calibri"/>
              </a:rPr>
              <a:t>Х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ождение </a:t>
            </a:r>
            <a:r>
              <a:rPr lang="ru-RU" sz="2000" b="0" dirty="0">
                <a:latin typeface="Calibri"/>
                <a:ea typeface="Calibri"/>
                <a:cs typeface="Calibri"/>
              </a:rPr>
              <a:t>по кабинетам, поиск нужных людей, прочие неэффективные </a:t>
            </a:r>
            <a:r>
              <a:rPr lang="ru-RU" sz="2000" b="0" dirty="0" smtClean="0">
                <a:latin typeface="Calibri"/>
                <a:ea typeface="Calibri"/>
                <a:cs typeface="Calibri"/>
              </a:rPr>
              <a:t>действия</a:t>
            </a:r>
          </a:p>
          <a:p>
            <a:pPr>
              <a:spcBef>
                <a:spcPts val="1200"/>
              </a:spcBef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Вы считали,  сколько времени сотрудников и ваших денег уходит на все это?</a:t>
            </a:r>
          </a:p>
          <a:p>
            <a:pPr>
              <a:spcBef>
                <a:spcPts val="1200"/>
              </a:spcBef>
            </a:pPr>
            <a:endParaRPr lang="ru-RU" sz="2000" b="0" dirty="0" smtClean="0">
              <a:latin typeface="Calibri"/>
              <a:ea typeface="Calibri"/>
              <a:cs typeface="Calibri"/>
            </a:endParaRPr>
          </a:p>
          <a:p>
            <a:pPr>
              <a:spcBef>
                <a:spcPts val="1200"/>
              </a:spcBef>
            </a:pPr>
            <a:endParaRPr lang="ru-RU" sz="2000" b="0" dirty="0">
              <a:latin typeface="Calibri"/>
              <a:ea typeface="Calibri"/>
              <a:cs typeface="Calibri"/>
            </a:endParaRPr>
          </a:p>
          <a:p>
            <a:pPr>
              <a:spcBef>
                <a:spcPts val="1200"/>
              </a:spcBef>
            </a:pPr>
            <a:endParaRPr lang="ru-RU" sz="2000" b="0" dirty="0">
              <a:latin typeface="Calibri"/>
              <a:ea typeface="Calibri"/>
              <a:cs typeface="Calibri"/>
            </a:endParaRPr>
          </a:p>
          <a:p>
            <a:pPr>
              <a:spcBef>
                <a:spcPts val="1200"/>
              </a:spcBef>
            </a:pPr>
            <a:r>
              <a:rPr lang="ru-RU" sz="2000" b="0" dirty="0" smtClean="0">
                <a:latin typeface="Calibri"/>
                <a:ea typeface="Calibri"/>
                <a:cs typeface="Calibri"/>
              </a:rPr>
              <a:t> </a:t>
            </a:r>
            <a:endParaRPr lang="ru-RU" sz="2000" b="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32234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291508" y="934616"/>
            <a:ext cx="8430089" cy="838200"/>
          </a:xfrm>
          <a:prstGeom prst="rect">
            <a:avLst/>
          </a:prstGeom>
        </p:spPr>
        <p:txBody>
          <a:bodyPr vert="horz" lIns="91436" tIns="45718" rIns="91436" bIns="45718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solidFill>
                  <a:prstClr val="black"/>
                </a:solidFill>
              </a:rPr>
              <a:t>Автоматизация рабочих процессов </a:t>
            </a:r>
          </a:p>
        </p:txBody>
      </p:sp>
      <p:sp>
        <p:nvSpPr>
          <p:cNvPr id="7" name="Прямоугольник 6"/>
          <p:cNvSpPr/>
          <p:nvPr/>
        </p:nvSpPr>
        <p:spPr>
          <a:xfrm>
            <a:off x="273365" y="1990288"/>
            <a:ext cx="3967693" cy="24468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</a:rPr>
              <a:t>Готовые </a:t>
            </a:r>
            <a:r>
              <a:rPr lang="ru-RU" sz="1600" dirty="0">
                <a:solidFill>
                  <a:prstClr val="black"/>
                </a:solidFill>
              </a:rPr>
              <a:t>бизнес-процессы</a:t>
            </a:r>
          </a:p>
          <a:p>
            <a:pPr marL="342900" indent="-342900"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</a:rPr>
              <a:t>Запуск </a:t>
            </a:r>
            <a:r>
              <a:rPr lang="ru-RU" sz="1600" dirty="0" smtClean="0">
                <a:solidFill>
                  <a:prstClr val="black"/>
                </a:solidFill>
              </a:rPr>
              <a:t>и утверждение прямо из </a:t>
            </a:r>
            <a:r>
              <a:rPr lang="ru-RU" sz="1600" dirty="0">
                <a:solidFill>
                  <a:prstClr val="black"/>
                </a:solidFill>
              </a:rPr>
              <a:t>«Живой ленты»</a:t>
            </a:r>
          </a:p>
          <a:p>
            <a:pPr marL="342900" indent="-342900"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</a:rPr>
              <a:t>Визуальное представление каждого шага</a:t>
            </a:r>
          </a:p>
          <a:p>
            <a:pPr marL="342900" indent="-342900"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</a:rPr>
              <a:t>Делегирование </a:t>
            </a:r>
            <a:r>
              <a:rPr lang="ru-RU" sz="1600" dirty="0">
                <a:solidFill>
                  <a:prstClr val="black"/>
                </a:solidFill>
              </a:rPr>
              <a:t>заданий</a:t>
            </a:r>
          </a:p>
          <a:p>
            <a:pPr marL="342900" indent="-342900"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</a:rPr>
              <a:t>Делегирование прав управления</a:t>
            </a:r>
          </a:p>
          <a:p>
            <a:pPr marL="342900" indent="-342900"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</a:rPr>
              <a:t>Гибкая настройка</a:t>
            </a:r>
            <a:endParaRPr lang="ru-RU" sz="1600" dirty="0">
              <a:solidFill>
                <a:prstClr val="black"/>
              </a:solidFill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325037" y="4862647"/>
            <a:ext cx="839656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400" dirty="0" smtClean="0">
                <a:solidFill>
                  <a:prstClr val="black"/>
                </a:solidFill>
              </a:rPr>
              <a:t>Не </a:t>
            </a:r>
            <a:r>
              <a:rPr lang="ru-RU" sz="1400" dirty="0">
                <a:solidFill>
                  <a:prstClr val="black"/>
                </a:solidFill>
              </a:rPr>
              <a:t>нужно тратить время на «бумажки</a:t>
            </a:r>
            <a:r>
              <a:rPr lang="ru-RU" sz="1400" dirty="0" smtClean="0">
                <a:solidFill>
                  <a:prstClr val="black"/>
                </a:solidFill>
              </a:rPr>
              <a:t>», помнить всю </a:t>
            </a:r>
            <a:r>
              <a:rPr lang="ru-RU" sz="1400" dirty="0">
                <a:solidFill>
                  <a:prstClr val="black"/>
                </a:solidFill>
              </a:rPr>
              <a:t>цепочку действий процесса, контролировать </a:t>
            </a:r>
            <a:r>
              <a:rPr lang="ru-RU" sz="1400" dirty="0" smtClean="0">
                <a:solidFill>
                  <a:prstClr val="black"/>
                </a:solidFill>
              </a:rPr>
              <a:t>передачу задачи от одного сотрудника другому </a:t>
            </a:r>
            <a:r>
              <a:rPr lang="ru-RU" sz="1400" dirty="0">
                <a:solidFill>
                  <a:prstClr val="black"/>
                </a:solidFill>
              </a:rPr>
              <a:t>— за вас </a:t>
            </a:r>
            <a:r>
              <a:rPr lang="ru-RU" sz="1400" dirty="0" smtClean="0">
                <a:solidFill>
                  <a:prstClr val="black"/>
                </a:solidFill>
              </a:rPr>
              <a:t>это сделает Битрикс24.</a:t>
            </a:r>
            <a:endParaRPr lang="ru-RU" sz="14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12"/>
          <a:stretch/>
        </p:blipFill>
        <p:spPr bwMode="auto">
          <a:xfrm>
            <a:off x="3995936" y="2003459"/>
            <a:ext cx="4933706" cy="2382164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8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68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-127036" y="1983553"/>
            <a:ext cx="3834940" cy="2237534"/>
          </a:xfrm>
          <a:prstGeom prst="rect">
            <a:avLst/>
          </a:prstGeom>
        </p:spPr>
        <p:txBody>
          <a:bodyPr wrap="square" lIns="91438" tIns="45719" rIns="91438" bIns="45719">
            <a:sp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ru-RU" sz="1600" dirty="0">
              <a:solidFill>
                <a:prstClr val="black"/>
              </a:solidFill>
            </a:endParaRPr>
          </a:p>
          <a:p>
            <a:pPr marL="800088" lvl="1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SzPct val="70000"/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</a:rPr>
              <a:t>счета на оплату </a:t>
            </a:r>
          </a:p>
          <a:p>
            <a:pPr marL="800088" lvl="1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SzPct val="70000"/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</a:rPr>
              <a:t>выдача наличных/отчет/возврат </a:t>
            </a:r>
          </a:p>
          <a:p>
            <a:pPr marL="800088" lvl="1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SzPct val="70000"/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</a:rPr>
              <a:t>исходящие </a:t>
            </a:r>
            <a:r>
              <a:rPr lang="ru-RU" sz="1600" dirty="0">
                <a:solidFill>
                  <a:prstClr val="black"/>
                </a:solidFill>
              </a:rPr>
              <a:t>документы </a:t>
            </a:r>
          </a:p>
          <a:p>
            <a:pPr marL="800088" lvl="1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SzPct val="70000"/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</a:rPr>
              <a:t>заявление на отпуск </a:t>
            </a:r>
          </a:p>
          <a:p>
            <a:pPr marL="800088" lvl="1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SzPct val="70000"/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</a:rPr>
              <a:t>заявление на командировку 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4399" y="980728"/>
            <a:ext cx="8430089" cy="838200"/>
          </a:xfrm>
          <a:prstGeom prst="rect">
            <a:avLst/>
          </a:prstGeom>
        </p:spPr>
        <p:txBody>
          <a:bodyPr vert="horz" lIns="91436" tIns="45718" rIns="91436" bIns="45718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solidFill>
                  <a:prstClr val="black"/>
                </a:solidFill>
              </a:rPr>
              <a:t>Пять предустановленных бизнес-процессов</a:t>
            </a:r>
            <a:endParaRPr lang="ru-RU" sz="3200" dirty="0">
              <a:solidFill>
                <a:prstClr val="black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49" y="2060849"/>
            <a:ext cx="4907927" cy="2403067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88233" y="4818639"/>
            <a:ext cx="79322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400" dirty="0" smtClean="0"/>
              <a:t>Вы можете самостоятельно создавать и настраивать процессы любой сложности, или находить готовые в </a:t>
            </a:r>
            <a:r>
              <a:rPr lang="ru-RU" sz="1400" dirty="0" err="1" smtClean="0"/>
              <a:t>Маркетплейс</a:t>
            </a:r>
            <a:endParaRPr lang="ru-RU" sz="1400" dirty="0"/>
          </a:p>
        </p:txBody>
      </p:sp>
      <p:pic>
        <p:nvPicPr>
          <p:cNvPr id="8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678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Изображение 6" descr="1685472_print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21" t="15969" r="13479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rgbClr val="FFFFFF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1562100" y="2702825"/>
            <a:ext cx="60198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rgbClr val="FFFFFF"/>
                </a:solidFill>
                <a:latin typeface="Calibri "/>
                <a:cs typeface="Arial"/>
              </a:rPr>
              <a:t>МОБИЛЬНОСТЬ</a:t>
            </a:r>
            <a:endParaRPr lang="ru-RU" sz="4000" dirty="0">
              <a:solidFill>
                <a:srgbClr val="FFFFFF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/>
          <p:nvPr/>
        </p:nvPicPr>
        <p:blipFill>
          <a:blip r:embed="rId4"/>
          <a:stretch/>
        </p:blipFill>
        <p:spPr>
          <a:xfrm>
            <a:off x="611560" y="6025569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64465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634300" y="1700808"/>
            <a:ext cx="4079880" cy="38933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Живая 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лента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Управление </a:t>
            </a: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задачами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Работа с 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файлами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CRM</a:t>
            </a:r>
            <a:endParaRPr lang="ru-RU" sz="1600" dirty="0" smtClean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Мгновенные сообщения</a:t>
            </a:r>
            <a:endParaRPr lang="ru-RU" sz="160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Контакты 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сотрудников</a:t>
            </a:r>
            <a:endParaRPr lang="en-US" sz="1600" dirty="0" smtClean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Рабочие группы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Рабочее время</a:t>
            </a:r>
            <a:endParaRPr lang="ru-RU" sz="160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err="1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Push</a:t>
            </a:r>
            <a:r>
              <a:rPr lang="ru-RU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-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уведомления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err="1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Многопортальность</a:t>
            </a: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  </a:t>
            </a:r>
          </a:p>
          <a:p>
            <a:pPr marL="342900" indent="-342900">
              <a:spcBef>
                <a:spcPts val="600"/>
              </a:spcBef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Телефония</a:t>
            </a:r>
          </a:p>
          <a:p>
            <a:pPr>
              <a:spcBef>
                <a:spcPts val="600"/>
              </a:spcBef>
            </a:pPr>
            <a:endParaRPr lang="ru-RU" sz="1600" dirty="0">
              <a:solidFill>
                <a:srgbClr val="F5383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04816" y="887968"/>
            <a:ext cx="4440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i="1" dirty="0" smtClean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Бесплатно для каждого сотрудника</a:t>
            </a:r>
            <a:endParaRPr lang="ru-RU" i="1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24" name="Изображение 2"/>
          <p:cNvPicPr>
            <a:picLocks noChangeAspect="1"/>
          </p:cNvPicPr>
          <p:nvPr/>
        </p:nvPicPr>
        <p:blipFill rotWithShape="1">
          <a:blip r:embed="rId2"/>
          <a:srcRect l="12897" t="12388" r="10003" b="49906"/>
          <a:stretch/>
        </p:blipFill>
        <p:spPr>
          <a:xfrm>
            <a:off x="5562616" y="1728048"/>
            <a:ext cx="1180095" cy="476816"/>
          </a:xfrm>
          <a:prstGeom prst="rect">
            <a:avLst/>
          </a:prstGeom>
        </p:spPr>
      </p:pic>
      <p:pic>
        <p:nvPicPr>
          <p:cNvPr id="25" name="Изображение 3"/>
          <p:cNvPicPr>
            <a:picLocks noChangeAspect="1"/>
          </p:cNvPicPr>
          <p:nvPr/>
        </p:nvPicPr>
        <p:blipFill rotWithShape="1">
          <a:blip r:embed="rId3"/>
          <a:srcRect l="15451" t="31373" r="16097" b="32173"/>
          <a:stretch/>
        </p:blipFill>
        <p:spPr>
          <a:xfrm>
            <a:off x="7162800" y="1772817"/>
            <a:ext cx="1098710" cy="377491"/>
          </a:xfrm>
          <a:prstGeom prst="rect">
            <a:avLst/>
          </a:prstGeom>
        </p:spPr>
      </p:pic>
      <p:pic>
        <p:nvPicPr>
          <p:cNvPr id="8" name="Изображение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0400" y="2265549"/>
            <a:ext cx="1524000" cy="2819635"/>
          </a:xfrm>
          <a:prstGeom prst="rect">
            <a:avLst/>
          </a:prstGeom>
        </p:spPr>
      </p:pic>
      <p:pic>
        <p:nvPicPr>
          <p:cNvPr id="7" name="Изображение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2600" y="2317096"/>
            <a:ext cx="1295400" cy="2696080"/>
          </a:xfrm>
          <a:prstGeom prst="rect">
            <a:avLst/>
          </a:prstGeom>
        </p:spPr>
      </p:pic>
      <p:sp>
        <p:nvSpPr>
          <p:cNvPr id="15" name="Rectangle 2"/>
          <p:cNvSpPr txBox="1">
            <a:spLocks noChangeArrowheads="1"/>
          </p:cNvSpPr>
          <p:nvPr/>
        </p:nvSpPr>
        <p:spPr>
          <a:xfrm>
            <a:off x="304800" y="304800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>
              <a:spcAft>
                <a:spcPct val="0"/>
              </a:spcAft>
            </a:pPr>
            <a:r>
              <a:rPr lang="ru-RU" sz="3200" dirty="0">
                <a:solidFill>
                  <a:srgbClr val="000000"/>
                </a:solidFill>
                <a:latin typeface="Calibri"/>
                <a:cs typeface="Calibri"/>
                <a:sym typeface="Wingdings"/>
              </a:rPr>
              <a:t>Мобильные </a:t>
            </a:r>
            <a:r>
              <a:rPr lang="ru-RU" sz="3200" dirty="0" smtClean="0">
                <a:solidFill>
                  <a:srgbClr val="000000"/>
                </a:solidFill>
                <a:latin typeface="Calibri"/>
                <a:cs typeface="Calibri"/>
                <a:sym typeface="Wingdings"/>
              </a:rPr>
              <a:t>приложения</a:t>
            </a:r>
            <a:endParaRPr lang="ru-RU" sz="3200" dirty="0">
              <a:solidFill>
                <a:srgbClr val="000000"/>
              </a:solidFill>
              <a:latin typeface="Calibri"/>
              <a:cs typeface="Calibri"/>
              <a:sym typeface="Wingdings"/>
            </a:endParaRPr>
          </a:p>
        </p:txBody>
      </p:sp>
      <p:pic>
        <p:nvPicPr>
          <p:cNvPr id="10" name="Picture 2" descr="C:\Users\filippov\Desktop\Untitled-2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958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28600" y="1600217"/>
            <a:ext cx="2892138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Пульс компании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err="1" smtClean="0">
                <a:latin typeface="Calibri"/>
                <a:cs typeface="Calibri"/>
              </a:rPr>
              <a:t>Экстранет</a:t>
            </a:r>
            <a:r>
              <a:rPr lang="ru-RU" sz="2000" b="0" dirty="0" smtClean="0">
                <a:latin typeface="Calibri"/>
                <a:cs typeface="Calibri"/>
              </a:rPr>
              <a:t>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Рабочие группы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Собрания и планерки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Битрикс24.</a:t>
            </a:r>
            <a:r>
              <a:rPr lang="en-US" sz="2000" b="0" dirty="0" smtClean="0">
                <a:latin typeface="Calibri"/>
                <a:cs typeface="Calibri"/>
              </a:rPr>
              <a:t>Network</a:t>
            </a:r>
            <a:endParaRPr lang="ru-RU" sz="2000" b="0" dirty="0" smtClean="0">
              <a:latin typeface="Calibri"/>
              <a:cs typeface="Calibri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b="0" dirty="0" smtClean="0">
                <a:latin typeface="Calibri"/>
                <a:cs typeface="Calibri"/>
              </a:rPr>
              <a:t>Поддержка24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endParaRPr lang="ru-RU" sz="2000" b="0" dirty="0">
              <a:latin typeface="Calibri"/>
              <a:cs typeface="Calibri"/>
            </a:endParaRP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46888" y="347135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dirty="0" smtClean="0">
                <a:latin typeface="Calibri"/>
                <a:cs typeface="Calibri"/>
                <a:sym typeface="Wingdings"/>
              </a:rPr>
              <a:t>А также</a:t>
            </a:r>
            <a:endParaRPr lang="en-US" sz="3200" b="1" dirty="0">
              <a:latin typeface="Calibri"/>
              <a:cs typeface="Calibri"/>
            </a:endParaRPr>
          </a:p>
        </p:txBody>
      </p:sp>
      <p:pic>
        <p:nvPicPr>
          <p:cNvPr id="13" name="Изображение 12"/>
          <p:cNvPicPr>
            <a:picLocks noChangeAspect="1"/>
          </p:cNvPicPr>
          <p:nvPr/>
        </p:nvPicPr>
        <p:blipFill rotWithShape="1">
          <a:blip r:embed="rId2"/>
          <a:srcRect l="1148" r="2056"/>
          <a:stretch/>
        </p:blipFill>
        <p:spPr>
          <a:xfrm>
            <a:off x="3429001" y="1563625"/>
            <a:ext cx="5343407" cy="3005667"/>
          </a:xfrm>
          <a:prstGeom prst="rect">
            <a:avLst/>
          </a:prstGeom>
        </p:spPr>
      </p:pic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3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308059" y="383713"/>
            <a:ext cx="6636838" cy="628651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>
              <a:spcAft>
                <a:spcPct val="0"/>
              </a:spcAft>
            </a:pPr>
            <a:r>
              <a:rPr lang="ru-RU" sz="3200" dirty="0">
                <a:solidFill>
                  <a:srgbClr val="000000"/>
                </a:solidFill>
                <a:latin typeface="Calibri"/>
                <a:cs typeface="Calibri"/>
              </a:rPr>
              <a:t>Поддержка24</a:t>
            </a:r>
            <a:endParaRPr lang="en-US" sz="3200" dirty="0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305011" y="1371616"/>
            <a:ext cx="4572000" cy="4555093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 panose="020F0502020204030204" pitchFamily="34" charset="0"/>
              </a:rPr>
              <a:t>Ответы на ваши вопросы 24 часа в сутки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 panose="020F0502020204030204" pitchFamily="34" charset="0"/>
              </a:rPr>
              <a:t>Помощь там, где она вам нужна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 panose="020F0502020204030204" pitchFamily="34" charset="0"/>
              </a:rPr>
              <a:t>Поддержка для каждого сотрудника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 panose="020F0502020204030204" pitchFamily="34" charset="0"/>
              </a:rPr>
              <a:t>Мы готовим материалы по вашему запросу  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 panose="020F0502020204030204" pitchFamily="34" charset="0"/>
              </a:rPr>
              <a:t>Снимаем обучающие видеоролики 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 panose="020F0502020204030204" pitchFamily="34" charset="0"/>
              </a:rPr>
              <a:t>Создаем учебные курсы 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 panose="020F0502020204030204" pitchFamily="34" charset="0"/>
              </a:rPr>
              <a:t>Глобальный поиск по всей базе знаний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 panose="020F0502020204030204" pitchFamily="34" charset="0"/>
              </a:rPr>
              <a:t>Обращение в Поддержку24</a:t>
            </a:r>
          </a:p>
        </p:txBody>
      </p:sp>
      <p:grpSp>
        <p:nvGrpSpPr>
          <p:cNvPr id="20" name="Группа 19"/>
          <p:cNvGrpSpPr/>
          <p:nvPr/>
        </p:nvGrpSpPr>
        <p:grpSpPr>
          <a:xfrm>
            <a:off x="5286917" y="552300"/>
            <a:ext cx="3765352" cy="6000751"/>
            <a:chOff x="1989095" y="0"/>
            <a:chExt cx="2931752" cy="4245619"/>
          </a:xfrm>
        </p:grpSpPr>
        <p:grpSp>
          <p:nvGrpSpPr>
            <p:cNvPr id="17" name="Группа 16"/>
            <p:cNvGrpSpPr/>
            <p:nvPr/>
          </p:nvGrpSpPr>
          <p:grpSpPr>
            <a:xfrm>
              <a:off x="1989095" y="0"/>
              <a:ext cx="2931752" cy="4245619"/>
              <a:chOff x="1989095" y="0"/>
              <a:chExt cx="2931752" cy="4245619"/>
            </a:xfrm>
          </p:grpSpPr>
          <p:grpSp>
            <p:nvGrpSpPr>
              <p:cNvPr id="15" name="Группа 14"/>
              <p:cNvGrpSpPr/>
              <p:nvPr/>
            </p:nvGrpSpPr>
            <p:grpSpPr>
              <a:xfrm>
                <a:off x="1989095" y="0"/>
                <a:ext cx="2931752" cy="4245619"/>
                <a:chOff x="1989095" y="0"/>
                <a:chExt cx="2931752" cy="4245619"/>
              </a:xfrm>
            </p:grpSpPr>
            <p:pic>
              <p:nvPicPr>
                <p:cNvPr id="13" name="Изображение 12" descr="in01.png"/>
                <p:cNvPicPr>
                  <a:picLocks noChangeAspect="1"/>
                </p:cNvPicPr>
                <p:nvPr/>
              </p:nvPicPr>
              <p:blipFill rotWithShape="1"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b="17456"/>
                <a:stretch/>
              </p:blipFill>
              <p:spPr>
                <a:xfrm>
                  <a:off x="1989095" y="0"/>
                  <a:ext cx="2931752" cy="4245619"/>
                </a:xfrm>
                <a:prstGeom prst="rect">
                  <a:avLst/>
                </a:prstGeom>
              </p:spPr>
            </p:pic>
            <p:pic>
              <p:nvPicPr>
                <p:cNvPr id="14" name="Изображение 13"/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4102317" y="3748514"/>
                  <a:ext cx="196633" cy="196633"/>
                </a:xfrm>
                <a:prstGeom prst="ellipse">
                  <a:avLst/>
                </a:prstGeom>
              </p:spPr>
            </p:pic>
          </p:grpSp>
          <p:pic>
            <p:nvPicPr>
              <p:cNvPr id="16" name="Изображение 15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743325" y="2927350"/>
                <a:ext cx="152400" cy="152400"/>
              </a:xfrm>
              <a:prstGeom prst="ellipse">
                <a:avLst/>
              </a:prstGeom>
            </p:spPr>
          </p:pic>
        </p:grpSp>
        <p:pic>
          <p:nvPicPr>
            <p:cNvPr id="18" name="Изображение 1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743324" y="2095500"/>
              <a:ext cx="260603" cy="180975"/>
            </a:xfrm>
            <a:prstGeom prst="rect">
              <a:avLst/>
            </a:prstGeom>
          </p:spPr>
        </p:pic>
        <p:pic>
          <p:nvPicPr>
            <p:cNvPr id="19" name="Изображение 18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743325" y="2344658"/>
              <a:ext cx="260602" cy="180974"/>
            </a:xfrm>
            <a:prstGeom prst="rect">
              <a:avLst/>
            </a:prstGeom>
          </p:spPr>
        </p:pic>
      </p:grpSp>
      <p:pic>
        <p:nvPicPr>
          <p:cNvPr id="21" name="Picture 2" descr="C:\Users\filippov\Desktop\Untitled-2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Рисунок 2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645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Изображение 11" descr="Depositphotos_30106485_l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72" r="1716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rgbClr val="FFFFFF"/>
              </a:solidFill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1752600" y="2438400"/>
            <a:ext cx="5638800" cy="707886"/>
          </a:xfrm>
          <a:prstGeom prst="rect">
            <a:avLst/>
          </a:prstGeom>
          <a:noFill/>
          <a:ln w="12700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 smtClean="0">
                <a:solidFill>
                  <a:srgbClr val="FFFFFF"/>
                </a:solidFill>
                <a:latin typeface="Calibri "/>
                <a:cs typeface="Arial"/>
              </a:rPr>
              <a:t>ПРИЛОЖЕНИЯ</a:t>
            </a:r>
            <a:endParaRPr lang="ru-RU" sz="4000" dirty="0">
              <a:solidFill>
                <a:srgbClr val="FFFFFF"/>
              </a:solidFill>
              <a:latin typeface="Calibri "/>
            </a:endParaRPr>
          </a:p>
        </p:txBody>
      </p:sp>
      <p:pic>
        <p:nvPicPr>
          <p:cNvPr id="2051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/>
          <p:nvPr/>
        </p:nvPicPr>
        <p:blipFill>
          <a:blip r:embed="rId4"/>
          <a:stretch/>
        </p:blipFill>
        <p:spPr>
          <a:xfrm>
            <a:off x="683568" y="5967439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74590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filippov\Desktop\mac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0" t="2797" r="5867" b="7393"/>
          <a:stretch/>
        </p:blipFill>
        <p:spPr bwMode="auto">
          <a:xfrm>
            <a:off x="314426" y="948625"/>
            <a:ext cx="8506046" cy="48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dfilatkin\Desktop\screenshot-myfirstcompany.bitrix24.ru 2017-02-19 13-47-18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35419"/>
          <a:stretch/>
        </p:blipFill>
        <p:spPr bwMode="auto">
          <a:xfrm>
            <a:off x="1580129" y="1340785"/>
            <a:ext cx="5927441" cy="3717007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770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2"/>
          <p:cNvSpPr txBox="1">
            <a:spLocks noChangeArrowheads="1"/>
          </p:cNvSpPr>
          <p:nvPr/>
        </p:nvSpPr>
        <p:spPr>
          <a:xfrm>
            <a:off x="1211193" y="358552"/>
            <a:ext cx="6758528" cy="838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ru-RU" sz="3200" dirty="0">
                <a:solidFill>
                  <a:srgbClr val="000000"/>
                </a:solidFill>
                <a:latin typeface="Calibri"/>
                <a:cs typeface="Calibri"/>
              </a:rPr>
              <a:t>Ваши данные – в безопасности</a:t>
            </a:r>
            <a:endParaRPr lang="ru-RU" sz="3200" dirty="0" smtClean="0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444710" y="2020658"/>
            <a:ext cx="4400404" cy="40503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fontAlgn="base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Двухэтапная авторизация (</a:t>
            </a:r>
            <a:r>
              <a:rPr lang="en-US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OTP)</a:t>
            </a: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 fontAlgn="base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Шифрованный обмен данными 256</a:t>
            </a:r>
            <a:r>
              <a:rPr lang="en-US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bit (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 использованием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сертификата 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SSL)</a:t>
            </a: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 fontAlgn="base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Сетевые экраны / фильтры</a:t>
            </a:r>
          </a:p>
          <a:p>
            <a:pPr marL="285750" indent="-285750" fontAlgn="base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Проактивный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фильтр (WAF - </a:t>
            </a:r>
            <a:r>
              <a:rPr lang="ru-RU" sz="1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Web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1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Application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1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Firewal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)</a:t>
            </a:r>
            <a:endParaRPr lang="en-US" sz="16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 fontAlgn="base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Физическое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разделение данных разных клиентов</a:t>
            </a:r>
          </a:p>
          <a:p>
            <a:pPr marL="285750" indent="-285750" fontAlgn="base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Повышенная защита дата-центров (SAS 70 </a:t>
            </a:r>
            <a:r>
              <a:rPr lang="ru-RU" sz="1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Type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II)</a:t>
            </a:r>
          </a:p>
          <a:p>
            <a:pPr marL="285750" indent="-285750" fontAlgn="base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Разграничение прав доступа пользователей</a:t>
            </a:r>
          </a:p>
          <a:p>
            <a:pPr marL="285750" indent="-285750" fontAlgn="base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Ежедневное резервное </a:t>
            </a: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копирование всех 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данных</a:t>
            </a: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16" name="Изображение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608" y="2460357"/>
            <a:ext cx="1485720" cy="2768843"/>
          </a:xfrm>
          <a:prstGeom prst="rect">
            <a:avLst/>
          </a:prstGeom>
        </p:spPr>
      </p:pic>
      <p:grpSp>
        <p:nvGrpSpPr>
          <p:cNvPr id="17" name="Группа 16"/>
          <p:cNvGrpSpPr/>
          <p:nvPr/>
        </p:nvGrpSpPr>
        <p:grpSpPr>
          <a:xfrm>
            <a:off x="7069691" y="2348895"/>
            <a:ext cx="1533331" cy="2945737"/>
            <a:chOff x="7286841" y="998798"/>
            <a:chExt cx="1533331" cy="2945737"/>
          </a:xfrm>
        </p:grpSpPr>
        <p:pic>
          <p:nvPicPr>
            <p:cNvPr id="18" name="Изображение 1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286841" y="998798"/>
              <a:ext cx="1533331" cy="2945737"/>
            </a:xfrm>
            <a:prstGeom prst="rect">
              <a:avLst/>
            </a:prstGeom>
          </p:spPr>
        </p:pic>
        <p:pic>
          <p:nvPicPr>
            <p:cNvPr id="19" name="Изображение 1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402600" y="1270076"/>
              <a:ext cx="1317858" cy="2342859"/>
            </a:xfrm>
            <a:prstGeom prst="rect">
              <a:avLst/>
            </a:prstGeom>
          </p:spPr>
        </p:pic>
      </p:grpSp>
      <p:sp>
        <p:nvSpPr>
          <p:cNvPr id="3" name="Прямоугольник 2"/>
          <p:cNvSpPr/>
          <p:nvPr/>
        </p:nvSpPr>
        <p:spPr>
          <a:xfrm>
            <a:off x="406725" y="1124744"/>
            <a:ext cx="83674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1400" i="1" dirty="0" smtClean="0">
                <a:solidFill>
                  <a:srgbClr val="000000"/>
                </a:solidFill>
                <a:latin typeface="Calibri"/>
                <a:cs typeface="Calibri"/>
              </a:rPr>
              <a:t>Битрикс24 следует российскому законодательству</a:t>
            </a:r>
            <a:r>
              <a:rPr lang="en-US" sz="1400" i="1" dirty="0" smtClean="0">
                <a:solidFill>
                  <a:srgbClr val="000000"/>
                </a:solidFill>
                <a:latin typeface="Calibri"/>
                <a:cs typeface="Calibri"/>
              </a:rPr>
              <a:t>: </a:t>
            </a:r>
            <a:r>
              <a:rPr lang="ru-RU" sz="1400" i="1" dirty="0" smtClean="0">
                <a:solidFill>
                  <a:srgbClr val="000000"/>
                </a:solidFill>
                <a:latin typeface="Calibri"/>
                <a:cs typeface="Calibri"/>
              </a:rPr>
              <a:t>персональные </a:t>
            </a:r>
            <a:r>
              <a:rPr lang="ru-RU" sz="1400" i="1" dirty="0">
                <a:solidFill>
                  <a:srgbClr val="000000"/>
                </a:solidFill>
                <a:latin typeface="Calibri"/>
                <a:cs typeface="Calibri"/>
              </a:rPr>
              <a:t>данные российских </a:t>
            </a:r>
            <a:r>
              <a:rPr lang="ru-RU" sz="1400" i="1" dirty="0" smtClean="0">
                <a:solidFill>
                  <a:srgbClr val="000000"/>
                </a:solidFill>
                <a:latin typeface="Calibri"/>
                <a:cs typeface="Calibri"/>
              </a:rPr>
              <a:t>пользователей расположены в дата-центрах в России</a:t>
            </a:r>
            <a:endParaRPr lang="ru-RU" sz="1400" i="1" dirty="0">
              <a:solidFill>
                <a:srgbClr val="000000"/>
              </a:solidFill>
              <a:latin typeface="Calibri"/>
              <a:cs typeface="Calibri"/>
            </a:endParaRPr>
          </a:p>
        </p:txBody>
      </p:sp>
      <p:pic>
        <p:nvPicPr>
          <p:cNvPr id="10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386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Изображение 12" descr="Photogenica_VMP3548233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r="10714" b="25825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1" name="Прямоугольник 10"/>
          <p:cNvSpPr/>
          <p:nvPr/>
        </p:nvSpPr>
        <p:spPr>
          <a:xfrm>
            <a:off x="8" y="622624"/>
            <a:ext cx="4995701" cy="5168593"/>
          </a:xfrm>
          <a:prstGeom prst="rect">
            <a:avLst/>
          </a:prstGeom>
          <a:solidFill>
            <a:srgbClr val="FFFFFF">
              <a:alpha val="87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ru-RU" sz="1200" b="1" dirty="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00147" y="1943093"/>
            <a:ext cx="453205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Весь комплект инструментов для работы вашей компании</a:t>
            </a: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Удобный, понятный, современный интерфейс </a:t>
            </a:r>
            <a:endParaRPr lang="ru-RU" sz="16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Быстрое подключение – начать работать можно сразу после регистрации</a:t>
            </a: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Достаточно любого браузера</a:t>
            </a: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Не нужно устанавливать ПО</a:t>
            </a: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Н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е нужно внедрять</a:t>
            </a: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en-US" sz="1600" b="1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1 </a:t>
            </a:r>
            <a:r>
              <a:rPr lang="ru-RU" sz="1600" b="1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500 000+ </a:t>
            </a:r>
            <a:r>
              <a:rPr lang="ru-RU" sz="16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компаний по всему миру уже работают в Битрикс24</a:t>
            </a:r>
            <a:endParaRPr lang="ru-RU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308173" y="889391"/>
            <a:ext cx="4706229" cy="95272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>
              <a:spcAft>
                <a:spcPct val="0"/>
              </a:spcAft>
            </a:pPr>
            <a:r>
              <a:rPr lang="ru-RU" sz="2900" b="1" dirty="0" smtClean="0">
                <a:solidFill>
                  <a:srgbClr val="000000">
                    <a:lumMod val="95000"/>
                    <a:lumOff val="5000"/>
                  </a:srgbClr>
                </a:solidFill>
                <a:latin typeface="Calibri"/>
                <a:cs typeface="Calibri"/>
              </a:rPr>
              <a:t>Битрикс24 «в облаке»</a:t>
            </a:r>
          </a:p>
          <a:p>
            <a:pPr algn="l" fontAlgn="base">
              <a:spcAft>
                <a:spcPct val="0"/>
              </a:spcAft>
            </a:pPr>
            <a:r>
              <a:rPr lang="ru-RU" sz="2000" b="1" dirty="0" smtClean="0">
                <a:solidFill>
                  <a:srgbClr val="000000">
                    <a:lumMod val="95000"/>
                    <a:lumOff val="5000"/>
                  </a:srgbClr>
                </a:solidFill>
                <a:latin typeface="Calibri"/>
                <a:cs typeface="Calibri"/>
              </a:rPr>
              <a:t>Бесплатный и неограниченный</a:t>
            </a:r>
            <a:endParaRPr lang="en-US" sz="2000" b="1" dirty="0">
              <a:solidFill>
                <a:srgbClr val="000000">
                  <a:lumMod val="95000"/>
                  <a:lumOff val="5000"/>
                </a:srgbClr>
              </a:solidFill>
              <a:latin typeface="Calibri"/>
              <a:cs typeface="Calibri"/>
            </a:endParaRPr>
          </a:p>
        </p:txBody>
      </p:sp>
      <p:pic>
        <p:nvPicPr>
          <p:cNvPr id="7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6352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/>
          <p:nvPr/>
        </p:nvPicPr>
        <p:blipFill>
          <a:blip r:embed="rId4"/>
          <a:stretch/>
        </p:blipFill>
        <p:spPr>
          <a:xfrm>
            <a:off x="5292080" y="6021895"/>
            <a:ext cx="1368152" cy="4333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9502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606869" y="1051369"/>
            <a:ext cx="1173971" cy="610934"/>
          </a:xfrm>
          <a:prstGeom prst="rect">
            <a:avLst/>
          </a:prstGeom>
          <a:noFill/>
        </p:spPr>
        <p:txBody>
          <a:bodyPr wrap="none" lIns="68546" tIns="34289" rIns="68546" bIns="34289" rtlCol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ru-RU" sz="2700" dirty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ru-RU" sz="3200" dirty="0" smtClean="0">
                <a:solidFill>
                  <a:prstClr val="black"/>
                </a:solidFill>
                <a:latin typeface="Calibri" charset="0"/>
                <a:ea typeface="Calibri" charset="0"/>
                <a:cs typeface="Calibri" charset="0"/>
              </a:rPr>
              <a:t>Цены</a:t>
            </a:r>
            <a:endParaRPr lang="ru-RU" sz="3200" dirty="0">
              <a:solidFill>
                <a:prstClr val="black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116" y="1752600"/>
            <a:ext cx="7239000" cy="4401312"/>
          </a:xfrm>
          <a:prstGeom prst="rect">
            <a:avLst/>
          </a:prstGeom>
        </p:spPr>
      </p:pic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780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403648" y="430560"/>
            <a:ext cx="6636838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ru-RU" sz="3200" dirty="0" smtClean="0">
                <a:solidFill>
                  <a:srgbClr val="000000"/>
                </a:solidFill>
                <a:latin typeface="Calibri"/>
                <a:cs typeface="Calibri"/>
              </a:rPr>
              <a:t>«Битрикс24» в коробке</a:t>
            </a:r>
            <a:endParaRPr lang="en-US" sz="3200" dirty="0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304800" y="1447800"/>
            <a:ext cx="6096000" cy="39395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Размещение на собственном </a:t>
            </a: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сервере</a:t>
            </a:r>
            <a:r>
              <a:rPr lang="en-US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компании </a:t>
            </a:r>
            <a:endParaRPr lang="ru-RU" sz="20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Собственные доработки </a:t>
            </a: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интерфейса и бизнес-логики 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err="1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Многодепартаментность</a:t>
            </a: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endParaRPr lang="ru-RU" sz="20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Интеграция </a:t>
            </a: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с «1С:ЗУП» 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err="1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Active</a:t>
            </a: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20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Directory</a:t>
            </a: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/LDAP Интегратор 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Коннектор </a:t>
            </a: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 MS </a:t>
            </a:r>
            <a:r>
              <a:rPr lang="ru-RU" sz="20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Exchange</a:t>
            </a: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20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Server</a:t>
            </a: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2007/2010 </a:t>
            </a: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Коннектор </a:t>
            </a:r>
            <a:r>
              <a:rPr lang="ru-RU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к MS </a:t>
            </a:r>
            <a:r>
              <a:rPr lang="ru-RU" sz="2000" dirty="0" err="1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SharePoint</a:t>
            </a:r>
            <a:endParaRPr lang="ru-RU" sz="2000" dirty="0" smtClean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2900" indent="-342900" fontAlgn="base">
              <a:spcBef>
                <a:spcPts val="600"/>
              </a:spcBef>
              <a:spcAft>
                <a:spcPts val="600"/>
              </a:spcAft>
              <a:buClr>
                <a:srgbClr val="5DCCF6"/>
              </a:buClr>
              <a:buFont typeface="Arial" panose="020B0604020202020204" pitchFamily="34" charset="0"/>
              <a:buChar char="•"/>
            </a:pPr>
            <a:r>
              <a:rPr lang="ru-RU" sz="2000" dirty="0" smtClean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Перенести данные из облачного «Битрикс24»</a:t>
            </a:r>
            <a:endParaRPr lang="ru-RU" sz="20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9" name="Изображение 8"/>
          <p:cNvPicPr>
            <a:picLocks noChangeAspect="1"/>
          </p:cNvPicPr>
          <p:nvPr/>
        </p:nvPicPr>
        <p:blipFill rotWithShape="1">
          <a:blip r:embed="rId2"/>
          <a:srcRect l="16268"/>
          <a:stretch/>
        </p:blipFill>
        <p:spPr>
          <a:xfrm>
            <a:off x="5486400" y="4038617"/>
            <a:ext cx="4034342" cy="2819399"/>
          </a:xfrm>
          <a:prstGeom prst="rect">
            <a:avLst/>
          </a:prstGeom>
        </p:spPr>
      </p:pic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5667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767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 txBox="1">
            <a:spLocks noChangeArrowheads="1"/>
          </p:cNvSpPr>
          <p:nvPr/>
        </p:nvSpPr>
        <p:spPr>
          <a:xfrm>
            <a:off x="370649" y="692696"/>
            <a:ext cx="7939397" cy="838200"/>
          </a:xfrm>
          <a:prstGeom prst="rect">
            <a:avLst/>
          </a:prstGeom>
        </p:spPr>
        <p:txBody>
          <a:bodyPr vert="horz" lIns="91438" tIns="45719" rIns="91438" bIns="45719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b="1" dirty="0" smtClean="0">
                <a:solidFill>
                  <a:prstClr val="black"/>
                </a:solidFill>
                <a:latin typeface="Calibri" panose="020F0502020204030204" pitchFamily="34" charset="0"/>
                <a:cs typeface="Calibri"/>
              </a:rPr>
              <a:t>Сколько стоит «Битрикс24» в коробке</a:t>
            </a:r>
            <a:endParaRPr lang="en-US" sz="3200" b="1" dirty="0">
              <a:solidFill>
                <a:prstClr val="black"/>
              </a:solidFill>
              <a:latin typeface="Calibri" panose="020F0502020204030204" pitchFamily="34" charset="0"/>
              <a:cs typeface="Calibri"/>
            </a:endParaRPr>
          </a:p>
        </p:txBody>
      </p:sp>
      <p:graphicFrame>
        <p:nvGraphicFramePr>
          <p:cNvPr id="22" name="Таблица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3945174"/>
              </p:ext>
            </p:extLst>
          </p:nvPr>
        </p:nvGraphicFramePr>
        <p:xfrm>
          <a:off x="2878088" y="2564921"/>
          <a:ext cx="4934272" cy="2598666"/>
        </p:xfrm>
        <a:graphic>
          <a:graphicData uri="http://schemas.openxmlformats.org/drawingml/2006/table">
            <a:tbl>
              <a:tblPr/>
              <a:tblGrid>
                <a:gridCol w="29559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783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58643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9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Корпоративный портал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9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219 500 р. </a:t>
                      </a:r>
                      <a:endParaRPr lang="ru-RU" sz="19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8643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9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Холдинг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9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549 500</a:t>
                      </a:r>
                      <a:r>
                        <a:rPr lang="ru-RU" sz="1900" b="1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р.</a:t>
                      </a:r>
                      <a:endParaRPr lang="ru-RU" sz="19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1380"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9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Пользователь</a:t>
                      </a:r>
                      <a:r>
                        <a:rPr lang="en-US" sz="19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</a:t>
                      </a:r>
                      <a:endParaRPr lang="ru-RU" sz="1900" b="0" i="0" u="none" strike="noStrike" dirty="0" smtClean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algn="ctr" fontAlgn="ctr"/>
                      <a:r>
                        <a:rPr lang="en-US" sz="19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(</a:t>
                      </a:r>
                      <a:r>
                        <a:rPr lang="ru-RU" sz="19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25</a:t>
                      </a:r>
                      <a:r>
                        <a:rPr lang="ru-RU" sz="19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в поставке, каждый следующий)</a:t>
                      </a:r>
                      <a:endParaRPr lang="ru-RU" sz="1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ru-RU" sz="19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1 500 р.</a:t>
                      </a:r>
                      <a:endParaRPr lang="ru-RU" sz="19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23" name="Изображение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2" y="2057416"/>
            <a:ext cx="2368383" cy="2332857"/>
          </a:xfrm>
          <a:prstGeom prst="rect">
            <a:avLst/>
          </a:prstGeom>
        </p:spPr>
      </p:pic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61758"/>
            <a:ext cx="1679449" cy="5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62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ustomShape 1"/>
          <p:cNvSpPr/>
          <p:nvPr/>
        </p:nvSpPr>
        <p:spPr>
          <a:xfrm>
            <a:off x="0" y="12240"/>
            <a:ext cx="9142560" cy="6856560"/>
          </a:xfrm>
          <a:prstGeom prst="rect">
            <a:avLst/>
          </a:prstGeom>
          <a:gradFill>
            <a:gsLst>
              <a:gs pos="0">
                <a:srgbClr val="00CCFF"/>
              </a:gs>
              <a:gs pos="100000">
                <a:srgbClr val="83CAFF"/>
              </a:gs>
            </a:gsLst>
            <a:lin ang="0"/>
          </a:gra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pic>
        <p:nvPicPr>
          <p:cNvPr id="9" name="Picture 2" descr="C:\Users\filippov\Desktop\logo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861236"/>
            <a:ext cx="686848" cy="41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Рисунок 10"/>
          <p:cNvPicPr/>
          <p:nvPr/>
        </p:nvPicPr>
        <p:blipFill>
          <a:blip r:embed="rId3"/>
          <a:stretch/>
        </p:blipFill>
        <p:spPr>
          <a:xfrm>
            <a:off x="3168000" y="1247400"/>
            <a:ext cx="2650320" cy="839520"/>
          </a:xfrm>
          <a:prstGeom prst="rect">
            <a:avLst/>
          </a:prstGeom>
          <a:ln>
            <a:noFill/>
          </a:ln>
        </p:spPr>
      </p:pic>
      <p:sp>
        <p:nvSpPr>
          <p:cNvPr id="12" name="TextBox 11"/>
          <p:cNvSpPr txBox="1"/>
          <p:nvPr/>
        </p:nvSpPr>
        <p:spPr>
          <a:xfrm>
            <a:off x="571500" y="2654774"/>
            <a:ext cx="8001000" cy="16858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ru-RU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г. Санкт-Петербург, </a:t>
            </a:r>
            <a:r>
              <a:rPr lang="ru-RU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ул. </a:t>
            </a:r>
            <a:r>
              <a:rPr lang="ru-RU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Софийская д. </a:t>
            </a:r>
            <a:r>
              <a:rPr lang="ru-RU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  оф. </a:t>
            </a:r>
            <a:r>
              <a:rPr lang="ru-RU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626</a:t>
            </a:r>
            <a:endParaRPr lang="ru-RU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ru-RU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+7 (812) 424-32-77</a:t>
            </a:r>
          </a:p>
          <a:p>
            <a:pPr algn="ctr">
              <a:lnSpc>
                <a:spcPct val="150000"/>
              </a:lnSpc>
            </a:pPr>
            <a:r>
              <a:rPr lang="ru-RU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info@kosas.ru</a:t>
            </a:r>
          </a:p>
        </p:txBody>
      </p:sp>
      <p:cxnSp>
        <p:nvCxnSpPr>
          <p:cNvPr id="13" name="Прямая соединительная линия 12"/>
          <p:cNvCxnSpPr/>
          <p:nvPr/>
        </p:nvCxnSpPr>
        <p:spPr>
          <a:xfrm>
            <a:off x="3566886" y="4869160"/>
            <a:ext cx="1981200" cy="0"/>
          </a:xfrm>
          <a:prstGeom prst="line">
            <a:avLst/>
          </a:prstGeom>
          <a:ln w="12700">
            <a:solidFill>
              <a:srgbClr val="FFA18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5282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1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4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1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6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8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9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10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1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1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2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7.xml><?xml version="1.0" encoding="utf-8"?>
<a:theme xmlns:a="http://schemas.openxmlformats.org/drawingml/2006/main" name="3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8.xml><?xml version="1.0" encoding="utf-8"?>
<a:theme xmlns:a="http://schemas.openxmlformats.org/drawingml/2006/main" name="1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9.xml><?xml version="1.0" encoding="utf-8"?>
<a:theme xmlns:a="http://schemas.openxmlformats.org/drawingml/2006/main" name="14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0.xml><?xml version="1.0" encoding="utf-8"?>
<a:theme xmlns:a="http://schemas.openxmlformats.org/drawingml/2006/main" name="15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1.xml><?xml version="1.0" encoding="utf-8"?>
<a:theme xmlns:a="http://schemas.openxmlformats.org/drawingml/2006/main" name="16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2.xml><?xml version="1.0" encoding="utf-8"?>
<a:theme xmlns:a="http://schemas.openxmlformats.org/drawingml/2006/main" name="1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3.xml><?xml version="1.0" encoding="utf-8"?>
<a:theme xmlns:a="http://schemas.openxmlformats.org/drawingml/2006/main" name="18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4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969</TotalTime>
  <Words>3334</Words>
  <Application>Microsoft Office PowerPoint</Application>
  <PresentationFormat>Экран (4:3)</PresentationFormat>
  <Paragraphs>688</Paragraphs>
  <Slides>107</Slides>
  <Notes>24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8</vt:i4>
      </vt:variant>
      <vt:variant>
        <vt:lpstr>Тема</vt:lpstr>
      </vt:variant>
      <vt:variant>
        <vt:i4>23</vt:i4>
      </vt:variant>
      <vt:variant>
        <vt:lpstr>Заголовки слайдов</vt:lpstr>
      </vt:variant>
      <vt:variant>
        <vt:i4>107</vt:i4>
      </vt:variant>
    </vt:vector>
  </HeadingPairs>
  <TitlesOfParts>
    <vt:vector size="138" baseType="lpstr">
      <vt:lpstr>Arial</vt:lpstr>
      <vt:lpstr>Arial Unicode MS</vt:lpstr>
      <vt:lpstr>Calibri</vt:lpstr>
      <vt:lpstr>Calibri </vt:lpstr>
      <vt:lpstr>Calibri Light</vt:lpstr>
      <vt:lpstr>Courier New</vt:lpstr>
      <vt:lpstr>Times New Roman</vt:lpstr>
      <vt:lpstr>Wingdings</vt:lpstr>
      <vt:lpstr>Тема Office</vt:lpstr>
      <vt:lpstr>Тема1</vt:lpstr>
      <vt:lpstr>Default Design</vt:lpstr>
      <vt:lpstr>2_Default Design</vt:lpstr>
      <vt:lpstr>3_Default Design</vt:lpstr>
      <vt:lpstr>4_Default Design</vt:lpstr>
      <vt:lpstr>1_Тема Office</vt:lpstr>
      <vt:lpstr>5_Default Design</vt:lpstr>
      <vt:lpstr>6_Default Design</vt:lpstr>
      <vt:lpstr>7_Default Design</vt:lpstr>
      <vt:lpstr>8_Default Design</vt:lpstr>
      <vt:lpstr>9_Default Design</vt:lpstr>
      <vt:lpstr>10_Default Design</vt:lpstr>
      <vt:lpstr>11_Default Design</vt:lpstr>
      <vt:lpstr>12_Default Design</vt:lpstr>
      <vt:lpstr>2_Тема Office</vt:lpstr>
      <vt:lpstr>3_Тема Office</vt:lpstr>
      <vt:lpstr>13_Default Design</vt:lpstr>
      <vt:lpstr>14_Default Design</vt:lpstr>
      <vt:lpstr>15_Default Design</vt:lpstr>
      <vt:lpstr>16_Default Design</vt:lpstr>
      <vt:lpstr>17_Default Design</vt:lpstr>
      <vt:lpstr>18_Default Design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Как подключить</vt:lpstr>
      <vt:lpstr>Ваш телефонный номер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dfilatkin</dc:creator>
  <cp:lastModifiedBy>Dmitrii Kuchin</cp:lastModifiedBy>
  <cp:revision>126</cp:revision>
  <dcterms:created xsi:type="dcterms:W3CDTF">2017-02-16T12:00:48Z</dcterms:created>
  <dcterms:modified xsi:type="dcterms:W3CDTF">2017-04-17T11:06:59Z</dcterms:modified>
</cp:coreProperties>
</file>